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58" r:id="rId5"/>
    <p:sldId id="259" r:id="rId6"/>
    <p:sldId id="260" r:id="rId7"/>
    <p:sldId id="277" r:id="rId8"/>
    <p:sldId id="278" r:id="rId9"/>
    <p:sldId id="261" r:id="rId10"/>
    <p:sldId id="262" r:id="rId11"/>
    <p:sldId id="279" r:id="rId12"/>
    <p:sldId id="263" r:id="rId13"/>
    <p:sldId id="264" r:id="rId14"/>
    <p:sldId id="265" r:id="rId15"/>
    <p:sldId id="266" r:id="rId16"/>
    <p:sldId id="267" r:id="rId17"/>
    <p:sldId id="268" r:id="rId18"/>
    <p:sldId id="270" r:id="rId19"/>
    <p:sldId id="271" r:id="rId20"/>
    <p:sldId id="272" r:id="rId21"/>
    <p:sldId id="281" r:id="rId22"/>
    <p:sldId id="282" r:id="rId23"/>
    <p:sldId id="283" r:id="rId24"/>
    <p:sldId id="273" r:id="rId25"/>
    <p:sldId id="274" r:id="rId26"/>
    <p:sldId id="275"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15/04/2016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15/04/2016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abc.es/20120920/ciencia/abci-deshielo-artico-alcanza-alarmante-201209201108.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es.wikipedia.org/wiki/Archivo:GISS_temperature_2000-09_lrg.pn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es.wikipedia.org/wiki/Archivo:2000_Year_Temperature_Comparison-es.pn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abc.es/20120920/ciencia/abci-deshielo-artico-alcanza-alarmante-201209201108.html"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es.wikipedia.org/wiki/Archivo:Natural_disasters_caused_by_climate_change-es.p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620688"/>
            <a:ext cx="7772400" cy="1296145"/>
          </a:xfrm>
          <a:solidFill>
            <a:schemeClr val="bg2">
              <a:lumMod val="75000"/>
            </a:schemeClr>
          </a:solidFill>
          <a:scene3d>
            <a:camera prst="orthographicFront"/>
            <a:lightRig rig="threePt" dir="t"/>
          </a:scene3d>
          <a:sp3d>
            <a:bevelT prst="relaxedInset"/>
          </a:sp3d>
        </p:spPr>
        <p:txBody>
          <a:bodyPr>
            <a:noAutofit/>
          </a:bodyPr>
          <a:lstStyle/>
          <a:p>
            <a:r>
              <a:rPr lang="es-CO" b="1" dirty="0" smtClean="0"/>
              <a:t>CONSECUENCIAS DEL CALENTAMIENTO GLOBAL</a:t>
            </a:r>
            <a:endParaRPr lang="es-CO" b="1" dirty="0"/>
          </a:p>
        </p:txBody>
      </p:sp>
      <p:sp>
        <p:nvSpPr>
          <p:cNvPr id="3" name="2 Subtítulo"/>
          <p:cNvSpPr>
            <a:spLocks noGrp="1"/>
          </p:cNvSpPr>
          <p:nvPr>
            <p:ph type="subTitle" idx="1"/>
          </p:nvPr>
        </p:nvSpPr>
        <p:spPr>
          <a:xfrm>
            <a:off x="1259632" y="5589240"/>
            <a:ext cx="6400800" cy="841648"/>
          </a:xfrm>
          <a:solidFill>
            <a:schemeClr val="bg2">
              <a:lumMod val="75000"/>
            </a:schemeClr>
          </a:solidFill>
          <a:scene3d>
            <a:camera prst="orthographicFront"/>
            <a:lightRig rig="threePt" dir="t"/>
          </a:scene3d>
          <a:sp3d>
            <a:bevelT prst="relaxedInset"/>
          </a:sp3d>
        </p:spPr>
        <p:txBody>
          <a:bodyPr>
            <a:normAutofit/>
          </a:bodyPr>
          <a:lstStyle/>
          <a:p>
            <a:r>
              <a:rPr lang="es-CO" sz="3600" b="1" dirty="0" smtClean="0">
                <a:solidFill>
                  <a:srgbClr val="FF0000"/>
                </a:solidFill>
              </a:rPr>
              <a:t>Texto base: Isaías 30:26.</a:t>
            </a:r>
            <a:endParaRPr lang="es-CO" sz="3600" b="1" dirty="0">
              <a:solidFill>
                <a:srgbClr val="FF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276872"/>
            <a:ext cx="3456384" cy="3024335"/>
          </a:xfrm>
          <a:prstGeom prst="rect">
            <a:avLst/>
          </a:prstGeom>
          <a:noFill/>
          <a:ln>
            <a:noFill/>
          </a:ln>
          <a:effectLst/>
          <a:scene3d>
            <a:camera prst="isometricOffAxis1Righ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0601426"/>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0"/>
            <a:ext cx="8229600" cy="5904656"/>
          </a:xfrm>
          <a:solidFill>
            <a:schemeClr val="accent2">
              <a:lumMod val="20000"/>
              <a:lumOff val="80000"/>
            </a:schemeClr>
          </a:solidFill>
          <a:scene3d>
            <a:camera prst="orthographicFront"/>
            <a:lightRig rig="threePt" dir="t"/>
          </a:scene3d>
          <a:sp3d>
            <a:bevelT prst="relaxedInset"/>
          </a:sp3d>
        </p:spPr>
        <p:txBody>
          <a:bodyPr>
            <a:normAutofit fontScale="92500" lnSpcReduction="10000"/>
          </a:bodyPr>
          <a:lstStyle/>
          <a:p>
            <a:pPr marL="0" indent="0" algn="ctr">
              <a:buNone/>
            </a:pPr>
            <a:r>
              <a:rPr lang="es-CO" sz="3600" b="1" dirty="0">
                <a:solidFill>
                  <a:srgbClr val="FF0000"/>
                </a:solidFill>
              </a:rPr>
              <a:t>Isaías 30:26 </a:t>
            </a:r>
            <a:r>
              <a:rPr lang="es-CO" sz="3600" dirty="0"/>
              <a:t>dice: </a:t>
            </a:r>
            <a:endParaRPr lang="es-CO" sz="3600" dirty="0" smtClean="0"/>
          </a:p>
          <a:p>
            <a:pPr marL="0" indent="0" algn="ctr">
              <a:buNone/>
            </a:pPr>
            <a:r>
              <a:rPr lang="es-CO" sz="3600" dirty="0" smtClean="0"/>
              <a:t>«La </a:t>
            </a:r>
            <a:r>
              <a:rPr lang="es-CO" sz="3600" dirty="0"/>
              <a:t>luz de la luna será como la luz del sol, y </a:t>
            </a:r>
            <a:r>
              <a:rPr lang="es-CO" sz="3600" b="1" dirty="0"/>
              <a:t>la luz del sol será </a:t>
            </a:r>
            <a:r>
              <a:rPr lang="es-CO" sz="3600" b="1" u="sng" dirty="0"/>
              <a:t>siete veces mayor, como la luz de siete días</a:t>
            </a:r>
            <a:r>
              <a:rPr lang="es-CO" sz="3600" dirty="0"/>
              <a:t>, el día cuando vende Jehová la herida de su pueblo y cure la llaga que le </a:t>
            </a:r>
            <a:r>
              <a:rPr lang="es-CO" sz="3600" dirty="0" smtClean="0"/>
              <a:t>causó».</a:t>
            </a:r>
          </a:p>
          <a:p>
            <a:pPr marL="0" indent="0" algn="ctr">
              <a:buNone/>
            </a:pPr>
            <a:endParaRPr lang="es-CO" sz="3600" dirty="0" smtClean="0"/>
          </a:p>
          <a:p>
            <a:pPr marL="0" indent="0" algn="ctr">
              <a:buNone/>
            </a:pPr>
            <a:r>
              <a:rPr lang="es-CO" sz="3600" dirty="0" smtClean="0"/>
              <a:t>Isaías escribió su libro 686 años antes de Cristo, y </a:t>
            </a:r>
            <a:r>
              <a:rPr lang="es-CO" sz="3600" dirty="0" smtClean="0"/>
              <a:t>hoy 23 </a:t>
            </a:r>
            <a:r>
              <a:rPr lang="es-CO" sz="3600" dirty="0" smtClean="0"/>
              <a:t>de Enero de 2016, estamos experimentando los rigores del </a:t>
            </a:r>
            <a:r>
              <a:rPr lang="es-CO" sz="3600" dirty="0" smtClean="0"/>
              <a:t>cumplimiento de esta profecía, 2.702 </a:t>
            </a:r>
            <a:r>
              <a:rPr lang="es-CO" sz="3600" dirty="0" smtClean="0"/>
              <a:t>años después.</a:t>
            </a:r>
            <a:endParaRPr lang="es-CO" sz="3600" dirty="0"/>
          </a:p>
        </p:txBody>
      </p:sp>
    </p:spTree>
    <p:extLst>
      <p:ext uri="{BB962C8B-B14F-4D97-AF65-F5344CB8AC3E}">
        <p14:creationId xmlns:p14="http://schemas.microsoft.com/office/powerpoint/2010/main" val="151781410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noAutofit/>
          </a:bodyPr>
          <a:lstStyle/>
          <a:p>
            <a:r>
              <a:rPr lang="es-CO" b="1" dirty="0">
                <a:latin typeface="+mn-lt"/>
              </a:rPr>
              <a:t>C</a:t>
            </a:r>
            <a:r>
              <a:rPr lang="es-CO" b="1" dirty="0" smtClean="0">
                <a:latin typeface="+mn-lt"/>
              </a:rPr>
              <a:t>onsecuencias del Calentamiento </a:t>
            </a:r>
            <a:r>
              <a:rPr lang="es-CO" b="1" dirty="0">
                <a:latin typeface="+mn-lt"/>
              </a:rPr>
              <a:t>G</a:t>
            </a:r>
            <a:r>
              <a:rPr lang="es-CO" b="1" dirty="0" smtClean="0">
                <a:latin typeface="+mn-lt"/>
              </a:rPr>
              <a:t>lobal</a:t>
            </a:r>
            <a:endParaRPr lang="es-CO" b="1" dirty="0">
              <a:latin typeface="+mn-lt"/>
            </a:endParaRPr>
          </a:p>
        </p:txBody>
      </p:sp>
      <p:sp>
        <p:nvSpPr>
          <p:cNvPr id="3" name="2 Marcador de contenido"/>
          <p:cNvSpPr>
            <a:spLocks noGrp="1"/>
          </p:cNvSpPr>
          <p:nvPr>
            <p:ph idx="1"/>
          </p:nvPr>
        </p:nvSpPr>
        <p:spPr>
          <a:xfrm>
            <a:off x="457200" y="1600200"/>
            <a:ext cx="3898776" cy="5056386"/>
          </a:xfrm>
          <a:solidFill>
            <a:schemeClr val="accent4">
              <a:lumMod val="40000"/>
              <a:lumOff val="60000"/>
            </a:schemeClr>
          </a:solidFill>
          <a:scene3d>
            <a:camera prst="orthographicFront"/>
            <a:lightRig rig="threePt" dir="t"/>
          </a:scene3d>
          <a:sp3d>
            <a:bevelT prst="relaxedInset"/>
          </a:sp3d>
        </p:spPr>
        <p:txBody>
          <a:bodyPr>
            <a:normAutofit fontScale="85000" lnSpcReduction="20000"/>
          </a:bodyPr>
          <a:lstStyle/>
          <a:p>
            <a:pPr marL="0" indent="0" algn="ctr">
              <a:buNone/>
            </a:pPr>
            <a:r>
              <a:rPr lang="es-CO" b="1" u="sng" dirty="0" smtClean="0"/>
              <a:t>Calentamiento Global</a:t>
            </a:r>
          </a:p>
          <a:p>
            <a:pPr marL="0" indent="0">
              <a:buNone/>
            </a:pPr>
            <a:endParaRPr lang="es-CO" dirty="0" smtClean="0"/>
          </a:p>
          <a:p>
            <a:pPr marL="0" indent="0" algn="ctr">
              <a:buNone/>
            </a:pPr>
            <a:r>
              <a:rPr lang="es-CO" dirty="0" smtClean="0"/>
              <a:t>El deshielo de Polo Norte amenaza la seguridad y la salud </a:t>
            </a:r>
            <a:r>
              <a:rPr lang="es-CO" dirty="0"/>
              <a:t>global. </a:t>
            </a:r>
            <a:endParaRPr lang="es-CO" dirty="0" smtClean="0"/>
          </a:p>
          <a:p>
            <a:pPr marL="0" indent="0" algn="ctr">
              <a:buNone/>
            </a:pPr>
            <a:r>
              <a:rPr lang="es-CO" dirty="0" smtClean="0"/>
              <a:t>El </a:t>
            </a:r>
            <a:r>
              <a:rPr lang="es-CO" dirty="0"/>
              <a:t>hielo se ha reducido a 3,41 millones de kilómetros cuadrados, casi un 20% inferior al anterior mínimo histórico, ocurrido a mediados de septiembre de 2007 (4,17 millones de kilómetros cuadrados),</a:t>
            </a:r>
            <a:endParaRPr lang="es-CO" dirty="0" smtClean="0"/>
          </a:p>
          <a:p>
            <a:pPr marL="0" indent="0" algn="ctr">
              <a:buNone/>
            </a:pPr>
            <a:r>
              <a:rPr lang="es-CO" dirty="0" smtClean="0"/>
              <a:t> </a:t>
            </a:r>
            <a:endParaRPr lang="es-CO" dirty="0"/>
          </a:p>
        </p:txBody>
      </p:sp>
      <p:sp>
        <p:nvSpPr>
          <p:cNvPr id="5" name="4 Rectángulo"/>
          <p:cNvSpPr/>
          <p:nvPr/>
        </p:nvSpPr>
        <p:spPr>
          <a:xfrm>
            <a:off x="4499992" y="5517232"/>
            <a:ext cx="4405908" cy="1200329"/>
          </a:xfrm>
          <a:prstGeom prst="rect">
            <a:avLst/>
          </a:prstGeom>
          <a:solidFill>
            <a:schemeClr val="accent4">
              <a:lumMod val="40000"/>
              <a:lumOff val="60000"/>
            </a:schemeClr>
          </a:solidFill>
          <a:scene3d>
            <a:camera prst="orthographicFront"/>
            <a:lightRig rig="threePt" dir="t"/>
          </a:scene3d>
          <a:sp3d>
            <a:bevelT prst="relaxedInset"/>
          </a:sp3d>
        </p:spPr>
        <p:txBody>
          <a:bodyPr wrap="square">
            <a:spAutoFit/>
          </a:bodyPr>
          <a:lstStyle/>
          <a:p>
            <a:r>
              <a:rPr lang="es-CO" b="1" dirty="0"/>
              <a:t>Expertos hicieron un llamado para combatir el deshielo del Polo Norte y advierten sobre </a:t>
            </a:r>
            <a:r>
              <a:rPr lang="es-CO" b="1" dirty="0" smtClean="0"/>
              <a:t>riesgos. La franja amarilla señala donde llegaba hace 30 años..</a:t>
            </a:r>
            <a:endParaRPr lang="es-CO" b="1" dirty="0"/>
          </a:p>
        </p:txBody>
      </p:sp>
      <p:pic>
        <p:nvPicPr>
          <p:cNvPr id="10242" name="Picture 2" descr="El deshielo del Ártico alcanza un alarmante máximo históric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628801"/>
            <a:ext cx="4405908" cy="3888431"/>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000391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a:t>25 de diciembre de 2015 </a:t>
            </a:r>
          </a:p>
        </p:txBody>
      </p:sp>
      <p:sp>
        <p:nvSpPr>
          <p:cNvPr id="3" name="2 Marcador de contenido"/>
          <p:cNvSpPr>
            <a:spLocks noGrp="1"/>
          </p:cNvSpPr>
          <p:nvPr>
            <p:ph idx="1"/>
          </p:nvPr>
        </p:nvSpPr>
        <p:spPr>
          <a:xfrm>
            <a:off x="539552" y="1628800"/>
            <a:ext cx="4474840" cy="4853136"/>
          </a:xfrm>
          <a:solidFill>
            <a:schemeClr val="accent4">
              <a:lumMod val="40000"/>
              <a:lumOff val="60000"/>
            </a:schemeClr>
          </a:solidFill>
          <a:scene3d>
            <a:camera prst="orthographicFront"/>
            <a:lightRig rig="threePt" dir="t"/>
          </a:scene3d>
          <a:sp3d>
            <a:bevelT prst="relaxedInset"/>
          </a:sp3d>
        </p:spPr>
        <p:txBody>
          <a:bodyPr>
            <a:normAutofit fontScale="85000" lnSpcReduction="20000"/>
          </a:bodyPr>
          <a:lstStyle/>
          <a:p>
            <a:pPr marL="0" indent="0" algn="ctr">
              <a:buNone/>
            </a:pPr>
            <a:r>
              <a:rPr lang="es-CO" dirty="0" smtClean="0"/>
              <a:t>Estudian </a:t>
            </a:r>
            <a:r>
              <a:rPr lang="es-CO" dirty="0"/>
              <a:t>riesgo de colapso en la mayor plataforma de hielo del </a:t>
            </a:r>
            <a:r>
              <a:rPr lang="es-CO" dirty="0" smtClean="0"/>
              <a:t>mundo.</a:t>
            </a:r>
          </a:p>
          <a:p>
            <a:pPr marL="0" indent="0" algn="ctr">
              <a:buNone/>
            </a:pPr>
            <a:endParaRPr lang="es-CO" dirty="0" smtClean="0"/>
          </a:p>
          <a:p>
            <a:pPr marL="0" indent="0" algn="ctr">
              <a:buNone/>
            </a:pPr>
            <a:r>
              <a:rPr lang="es-CO" dirty="0" smtClean="0"/>
              <a:t>La </a:t>
            </a:r>
            <a:r>
              <a:rPr lang="es-CO" dirty="0"/>
              <a:t>extensión mínima de este </a:t>
            </a:r>
            <a:r>
              <a:rPr lang="es-CO" dirty="0" smtClean="0"/>
              <a:t>año 2015, es aproximadamente </a:t>
            </a:r>
            <a:r>
              <a:rPr lang="es-CO" dirty="0"/>
              <a:t>la mitad del tamaño de la extensión promedia de 1979 a 2000. Además, también marca la primera vez que ha caído por debajo de </a:t>
            </a:r>
            <a:r>
              <a:rPr lang="es-CO" u="sng" dirty="0"/>
              <a:t>4 millones de kilómetros cuadrados</a:t>
            </a:r>
            <a:r>
              <a:rPr lang="es-CO"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654827"/>
            <a:ext cx="3616474" cy="3718389"/>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213695" y="5500100"/>
            <a:ext cx="3633372" cy="1015663"/>
          </a:xfrm>
          <a:prstGeom prst="rect">
            <a:avLst/>
          </a:prstGeom>
          <a:solidFill>
            <a:schemeClr val="accent4">
              <a:lumMod val="40000"/>
              <a:lumOff val="60000"/>
            </a:schemeClr>
          </a:solidFill>
          <a:scene3d>
            <a:camera prst="orthographicFront"/>
            <a:lightRig rig="threePt" dir="t"/>
          </a:scene3d>
          <a:sp3d>
            <a:bevelT prst="relaxedInset"/>
          </a:sp3d>
        </p:spPr>
        <p:txBody>
          <a:bodyPr wrap="square">
            <a:spAutoFit/>
          </a:bodyPr>
          <a:lstStyle/>
          <a:p>
            <a:r>
              <a:rPr lang="es-CO" sz="2000" dirty="0" smtClean="0"/>
              <a:t>Científicos </a:t>
            </a:r>
            <a:r>
              <a:rPr lang="es-CO" sz="2000" dirty="0"/>
              <a:t>investigan las causas del calentamiento de la parte oeste de la Antártida.</a:t>
            </a:r>
          </a:p>
        </p:txBody>
      </p:sp>
    </p:spTree>
    <p:extLst>
      <p:ext uri="{BB962C8B-B14F-4D97-AF65-F5344CB8AC3E}">
        <p14:creationId xmlns:p14="http://schemas.microsoft.com/office/powerpoint/2010/main" val="34823767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14 de diciembre de 2015 </a:t>
            </a:r>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prst="relaxedInset"/>
          </a:sp3d>
        </p:spPr>
        <p:txBody>
          <a:bodyPr>
            <a:normAutofit fontScale="77500" lnSpcReduction="20000"/>
          </a:bodyPr>
          <a:lstStyle/>
          <a:p>
            <a:pPr marL="0" indent="0">
              <a:buNone/>
            </a:pPr>
            <a:r>
              <a:rPr lang="es-CO" dirty="0" smtClean="0"/>
              <a:t>El </a:t>
            </a:r>
            <a:r>
              <a:rPr lang="es-CO" dirty="0"/>
              <a:t>acuerdo de París trazó el camino para frenar el calentamiento y mostró la voluntad de hacerlo</a:t>
            </a:r>
            <a:r>
              <a:rPr lang="es-CO" dirty="0" smtClean="0"/>
              <a:t>.</a:t>
            </a:r>
          </a:p>
          <a:p>
            <a:pPr marL="0" indent="0">
              <a:buNone/>
            </a:pPr>
            <a:r>
              <a:rPr lang="es-CO" b="1" u="sng" dirty="0"/>
              <a:t>Más rápido que las predicciones</a:t>
            </a:r>
          </a:p>
          <a:p>
            <a:r>
              <a:rPr lang="es-CO" dirty="0"/>
              <a:t>«</a:t>
            </a:r>
            <a:r>
              <a:rPr lang="es-CO" dirty="0">
                <a:solidFill>
                  <a:srgbClr val="FF0000"/>
                </a:solidFill>
              </a:rPr>
              <a:t>Los modelos climáticos habían pronosticado un retroceso del hielo marino en el Ártico, pero el retiro real ha demostrado ser mucho más rápido que las predicciones</a:t>
            </a:r>
            <a:r>
              <a:rPr lang="es-CO" dirty="0"/>
              <a:t>», </a:t>
            </a:r>
            <a:endParaRPr lang="es-CO" dirty="0" smtClean="0"/>
          </a:p>
          <a:p>
            <a:r>
              <a:rPr lang="es-CO" dirty="0"/>
              <a:t>Este año, además, un poderoso ciclón se formó frente a las costas de Alaska y se trasladó el 5 de agosto hacia el Océano Ártico, donde azotó la débil capa de hielo durante varios días. La tormenta cortó una sección grande del hielo al norte del Mar de Chukchi y la empujó hacia el sur hasta aguas más cálidas que la hicieron derretirse por completo. También rompió vastas extensiones de hielo en trozos más pequeños más propensos a derretirse.</a:t>
            </a:r>
          </a:p>
        </p:txBody>
      </p:sp>
    </p:spTree>
    <p:extLst>
      <p:ext uri="{BB962C8B-B14F-4D97-AF65-F5344CB8AC3E}">
        <p14:creationId xmlns:p14="http://schemas.microsoft.com/office/powerpoint/2010/main" val="1397780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a:t>5 de diciembre de 2015 </a:t>
            </a:r>
          </a:p>
        </p:txBody>
      </p:sp>
      <p:sp>
        <p:nvSpPr>
          <p:cNvPr id="3" name="2 Marcador de contenido"/>
          <p:cNvSpPr>
            <a:spLocks noGrp="1"/>
          </p:cNvSpPr>
          <p:nvPr>
            <p:ph idx="1"/>
          </p:nvPr>
        </p:nvSpPr>
        <p:spPr>
          <a:xfrm>
            <a:off x="457200" y="1600200"/>
            <a:ext cx="4114800" cy="4525963"/>
          </a:xfrm>
          <a:solidFill>
            <a:schemeClr val="accent3">
              <a:lumMod val="40000"/>
              <a:lumOff val="60000"/>
            </a:schemeClr>
          </a:solidFill>
          <a:scene3d>
            <a:camera prst="orthographicFront"/>
            <a:lightRig rig="threePt" dir="t"/>
          </a:scene3d>
          <a:sp3d>
            <a:bevelT prst="relaxedInset"/>
          </a:sp3d>
        </p:spPr>
        <p:txBody>
          <a:bodyPr>
            <a:normAutofit fontScale="77500" lnSpcReduction="20000"/>
          </a:bodyPr>
          <a:lstStyle/>
          <a:p>
            <a:pPr marL="0" indent="0" algn="ctr">
              <a:buNone/>
            </a:pPr>
            <a:r>
              <a:rPr lang="es-CO" sz="3400" b="1" dirty="0" smtClean="0"/>
              <a:t>¿</a:t>
            </a:r>
            <a:r>
              <a:rPr lang="es-CO" sz="3400" b="1" dirty="0"/>
              <a:t>Cómo afecta el calentamiento global a la salud</a:t>
            </a:r>
            <a:r>
              <a:rPr lang="es-CO" sz="3400" b="1" dirty="0" smtClean="0"/>
              <a:t>?</a:t>
            </a:r>
          </a:p>
          <a:p>
            <a:pPr marL="0" indent="0" algn="ctr">
              <a:buNone/>
            </a:pPr>
            <a:r>
              <a:rPr lang="es-CO" dirty="0"/>
              <a:t>"Los efectos del cambio climático ya pueden notarse, se necesita una acción urgente para minimizar sus efectos, no es especulación, es una realidad", aseguró hoy la directora general de la Organización Mundial de la Salud, OMS, Margaret Chan. </a:t>
            </a: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628800"/>
            <a:ext cx="4032448" cy="3384376"/>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932040" y="5157192"/>
            <a:ext cx="3977680" cy="1015663"/>
          </a:xfrm>
          <a:prstGeom prst="rect">
            <a:avLst/>
          </a:prstGeom>
          <a:solidFill>
            <a:schemeClr val="accent3">
              <a:lumMod val="40000"/>
              <a:lumOff val="60000"/>
            </a:schemeClr>
          </a:solidFill>
          <a:scene3d>
            <a:camera prst="orthographicFront"/>
            <a:lightRig rig="threePt" dir="t"/>
          </a:scene3d>
          <a:sp3d>
            <a:bevelT prst="relaxedInset"/>
          </a:sp3d>
        </p:spPr>
        <p:txBody>
          <a:bodyPr wrap="square">
            <a:spAutoFit/>
          </a:bodyPr>
          <a:lstStyle/>
          <a:p>
            <a:pPr algn="ctr"/>
            <a:r>
              <a:rPr lang="es-CO" sz="2000" b="1" dirty="0"/>
              <a:t>Proyecciones prevén aumentos de problemas de desnutrición y enfermedades respiratorias.</a:t>
            </a:r>
          </a:p>
        </p:txBody>
      </p:sp>
    </p:spTree>
    <p:extLst>
      <p:ext uri="{BB962C8B-B14F-4D97-AF65-F5344CB8AC3E}">
        <p14:creationId xmlns:p14="http://schemas.microsoft.com/office/powerpoint/2010/main" val="31147778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23029"/>
            <a:ext cx="3168352" cy="3654044"/>
          </a:xfrm>
        </p:spPr>
        <p:txBody>
          <a:bodyPr>
            <a:normAutofit/>
          </a:bodyPr>
          <a:lstStyle/>
          <a:p>
            <a:endParaRPr lang="es-CO" dirty="0"/>
          </a:p>
          <a:p>
            <a:endParaRPr lang="es-CO"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04664"/>
            <a:ext cx="7998296" cy="3552825"/>
          </a:xfrm>
          <a:prstGeom prst="rect">
            <a:avLst/>
          </a:prstGeom>
          <a:noFill/>
          <a:ln>
            <a:noFill/>
          </a:ln>
          <a:effectLst/>
          <a:scene3d>
            <a:camera prst="orthographicFron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221088"/>
            <a:ext cx="8214320" cy="2554545"/>
          </a:xfrm>
          <a:prstGeom prst="rect">
            <a:avLst/>
          </a:prstGeom>
          <a:solidFill>
            <a:schemeClr val="accent3">
              <a:lumMod val="40000"/>
              <a:lumOff val="60000"/>
            </a:schemeClr>
          </a:solidFill>
          <a:scene3d>
            <a:camera prst="orthographicFront"/>
            <a:lightRig rig="threePt" dir="t"/>
          </a:scene3d>
          <a:sp3d>
            <a:bevelT prst="relaxedInset"/>
          </a:sp3d>
        </p:spPr>
        <p:txBody>
          <a:bodyPr wrap="square">
            <a:spAutoFit/>
          </a:bodyPr>
          <a:lstStyle/>
          <a:p>
            <a:r>
              <a:rPr lang="es-CO" sz="2000" dirty="0" smtClean="0"/>
              <a:t>A causa del calentamiento global, las fuentes de agua se secan, y los seres humanos para mitigar su sed, utilizan las aguas residuales.</a:t>
            </a:r>
          </a:p>
          <a:p>
            <a:endParaRPr lang="es-CO" sz="2000" dirty="0" smtClean="0"/>
          </a:p>
          <a:p>
            <a:r>
              <a:rPr lang="es-CO" sz="2000" dirty="0" smtClean="0"/>
              <a:t>La </a:t>
            </a:r>
            <a:r>
              <a:rPr lang="es-CO" sz="2000" dirty="0"/>
              <a:t>directora general reiteró que el cambio climático es "una amenaza directa para la salud" dado que las consecuencias del calentamiento global "pueden afectar a algunos de los determinantes más importantes de la salud, como son el aire, el agua, los alimentos, un techo bajo el que cobijarse y la ausencia de enfermedades". </a:t>
            </a:r>
            <a:r>
              <a:rPr lang="es-CO" sz="2000" dirty="0" smtClean="0"/>
              <a:t> En Colombia ya están hablando RECICLAR EL AGUA.</a:t>
            </a:r>
            <a:endParaRPr lang="es-CO" sz="2000" dirty="0"/>
          </a:p>
        </p:txBody>
      </p:sp>
    </p:spTree>
    <p:extLst>
      <p:ext uri="{BB962C8B-B14F-4D97-AF65-F5344CB8AC3E}">
        <p14:creationId xmlns:p14="http://schemas.microsoft.com/office/powerpoint/2010/main" val="34332134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3">
              <a:lumMod val="40000"/>
              <a:lumOff val="60000"/>
            </a:schemeClr>
          </a:solidFill>
          <a:scene3d>
            <a:camera prst="orthographicFront"/>
            <a:lightRig rig="threePt" dir="t"/>
          </a:scene3d>
          <a:sp3d>
            <a:bevelT prst="relaxedInset"/>
          </a:sp3d>
        </p:spPr>
        <p:txBody>
          <a:bodyPr>
            <a:normAutofit fontScale="92500" lnSpcReduction="20000"/>
          </a:bodyPr>
          <a:lstStyle/>
          <a:p>
            <a:endParaRPr lang="es-CO" dirty="0"/>
          </a:p>
          <a:p>
            <a:r>
              <a:rPr lang="es-CO" dirty="0"/>
              <a:t>Chan explicó que el ser humano ya se encuentra expuesto a enfermedades en las que influye mucho el clima y que causa millones de muertes al año. </a:t>
            </a:r>
          </a:p>
          <a:p>
            <a:endParaRPr lang="es-CO" dirty="0"/>
          </a:p>
          <a:p>
            <a:pPr marL="857250" lvl="2" indent="0">
              <a:buNone/>
            </a:pPr>
            <a:r>
              <a:rPr lang="es-CO" sz="3000" dirty="0" smtClean="0"/>
              <a:t>Señaló</a:t>
            </a:r>
            <a:r>
              <a:rPr lang="es-CO" sz="3000" dirty="0"/>
              <a:t>, en concreto, a la malnutrición, responsable de más de 3,5 millones de muertes al año; las enfermedades diarreicas, que matan a más de 1,8 millones; y a la malaria, causante de más de 1 millón de decesos al año. </a:t>
            </a:r>
          </a:p>
          <a:p>
            <a:endParaRPr lang="es-CO" dirty="0"/>
          </a:p>
          <a:p>
            <a:r>
              <a:rPr lang="es-CO" dirty="0"/>
              <a:t>"Con el cambio climático, está situación empeorará", puntualizó la Directora general. </a:t>
            </a:r>
          </a:p>
          <a:p>
            <a:endParaRPr lang="es-CO" dirty="0"/>
          </a:p>
        </p:txBody>
      </p:sp>
    </p:spTree>
    <p:extLst>
      <p:ext uri="{BB962C8B-B14F-4D97-AF65-F5344CB8AC3E}">
        <p14:creationId xmlns:p14="http://schemas.microsoft.com/office/powerpoint/2010/main" val="158311769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a:t>25 de noviembre de 2015 </a:t>
            </a:r>
          </a:p>
        </p:txBody>
      </p:sp>
      <p:sp>
        <p:nvSpPr>
          <p:cNvPr id="3" name="2 Marcador de contenido"/>
          <p:cNvSpPr>
            <a:spLocks noGrp="1"/>
          </p:cNvSpPr>
          <p:nvPr>
            <p:ph idx="1"/>
          </p:nvPr>
        </p:nvSpPr>
        <p:spPr>
          <a:xfrm>
            <a:off x="395536" y="1504308"/>
            <a:ext cx="3466728" cy="4853136"/>
          </a:xfrm>
          <a:solidFill>
            <a:schemeClr val="bg2">
              <a:lumMod val="75000"/>
            </a:schemeClr>
          </a:solidFill>
          <a:scene3d>
            <a:camera prst="orthographicFront"/>
            <a:lightRig rig="threePt" dir="t"/>
          </a:scene3d>
          <a:sp3d>
            <a:bevelT prst="relaxedInset"/>
          </a:sp3d>
        </p:spPr>
        <p:txBody>
          <a:bodyPr>
            <a:normAutofit/>
          </a:bodyPr>
          <a:lstStyle/>
          <a:p>
            <a:pPr marL="0" indent="0" algn="ctr">
              <a:buNone/>
            </a:pPr>
            <a:r>
              <a:rPr lang="es-CO" sz="4400" dirty="0" smtClean="0"/>
              <a:t>Temperatura </a:t>
            </a:r>
            <a:r>
              <a:rPr lang="es-CO" sz="4400" dirty="0"/>
              <a:t>del planeta superará el simbólico umbral de 1 grado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646361"/>
            <a:ext cx="4392488" cy="3150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122204" y="5013176"/>
            <a:ext cx="4572000" cy="1323439"/>
          </a:xfrm>
          <a:prstGeom prst="rect">
            <a:avLst/>
          </a:prstGeom>
          <a:solidFill>
            <a:schemeClr val="bg2">
              <a:lumMod val="75000"/>
            </a:schemeClr>
          </a:solidFill>
          <a:scene3d>
            <a:camera prst="orthographicFront"/>
            <a:lightRig rig="threePt" dir="t"/>
          </a:scene3d>
          <a:sp3d>
            <a:bevelT prst="relaxedInset"/>
          </a:sp3d>
        </p:spPr>
        <p:txBody>
          <a:bodyPr>
            <a:spAutoFit/>
          </a:bodyPr>
          <a:lstStyle/>
          <a:p>
            <a:pPr algn="ctr"/>
            <a:r>
              <a:rPr lang="es-CO" sz="2000" b="1" dirty="0"/>
              <a:t>La Organización Meteorológica Mundial afirmó que el 2015 será el año más caliente de la historia. </a:t>
            </a:r>
            <a:r>
              <a:rPr lang="es-CO" sz="2000" b="1" dirty="0" smtClean="0"/>
              <a:t> </a:t>
            </a:r>
          </a:p>
          <a:p>
            <a:pPr algn="ctr"/>
            <a:r>
              <a:rPr lang="es-CO" sz="2000" b="1" dirty="0" smtClean="0"/>
              <a:t>Observe el rostro  de este Señor.</a:t>
            </a:r>
            <a:endParaRPr lang="es-CO" sz="2000" b="1" dirty="0"/>
          </a:p>
        </p:txBody>
      </p:sp>
    </p:spTree>
    <p:extLst>
      <p:ext uri="{BB962C8B-B14F-4D97-AF65-F5344CB8AC3E}">
        <p14:creationId xmlns:p14="http://schemas.microsoft.com/office/powerpoint/2010/main" val="1346927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52400" h="50800" prst="softRound"/>
          </a:sp3d>
        </p:spPr>
        <p:txBody>
          <a:bodyPr>
            <a:noAutofit/>
          </a:bodyPr>
          <a:lstStyle/>
          <a:p>
            <a:r>
              <a:rPr lang="es-CO" sz="1800" dirty="0"/>
              <a:t>Consecuencias: sequías y fuegos arrasadores</a:t>
            </a:r>
            <a:br>
              <a:rPr lang="es-CO" sz="1800" dirty="0"/>
            </a:br>
            <a:r>
              <a:rPr lang="es-CO" sz="1800" dirty="0"/>
              <a:t>Las temperaturas más cálidas también podrían aumentar la probabilidad de sequías. El aumento en la evaporación durante el verano y el otoño podrían exacerbar las condiciones de sequía y aumentar el riesgo de fuegos arrasadores.</a:t>
            </a:r>
          </a:p>
        </p:txBody>
      </p:sp>
      <p:sp>
        <p:nvSpPr>
          <p:cNvPr id="3" name="2 Marcador de contenido"/>
          <p:cNvSpPr>
            <a:spLocks noGrp="1"/>
          </p:cNvSpPr>
          <p:nvPr>
            <p:ph idx="1"/>
          </p:nvPr>
        </p:nvSpPr>
        <p:spPr>
          <a:xfrm>
            <a:off x="457200" y="1600200"/>
            <a:ext cx="3826768" cy="4525963"/>
          </a:xfrm>
          <a:solidFill>
            <a:schemeClr val="bg2">
              <a:lumMod val="75000"/>
            </a:schemeClr>
          </a:solidFill>
          <a:scene3d>
            <a:camera prst="orthographicFront"/>
            <a:lightRig rig="threePt" dir="t"/>
          </a:scene3d>
          <a:sp3d>
            <a:bevelT prst="relaxedInset"/>
          </a:sp3d>
        </p:spPr>
        <p:txBody>
          <a:bodyPr>
            <a:normAutofit fontScale="77500" lnSpcReduction="20000"/>
          </a:bodyPr>
          <a:lstStyle/>
          <a:p>
            <a:pPr marL="0" indent="0" algn="ctr">
              <a:buNone/>
            </a:pPr>
            <a:r>
              <a:rPr lang="es-CO" dirty="0" smtClean="0"/>
              <a:t>En E U.</a:t>
            </a:r>
          </a:p>
          <a:p>
            <a:pPr marL="0" indent="0" algn="ctr">
              <a:buNone/>
            </a:pPr>
            <a:r>
              <a:rPr lang="es-CO" dirty="0" smtClean="0"/>
              <a:t>La </a:t>
            </a:r>
            <a:r>
              <a:rPr lang="es-CO" dirty="0"/>
              <a:t>temporada de incendios forestales en el 2006 fijó nuevos récords tanto en el número de incendios reportados como en la cantidad de acres quemados</a:t>
            </a:r>
            <a:r>
              <a:rPr lang="es-CO" dirty="0" smtClean="0"/>
              <a:t>.</a:t>
            </a:r>
          </a:p>
          <a:p>
            <a:pPr marL="0" indent="0" algn="ctr">
              <a:buNone/>
            </a:pPr>
            <a:r>
              <a:rPr lang="es-CO" dirty="0" smtClean="0"/>
              <a:t> </a:t>
            </a:r>
            <a:r>
              <a:rPr lang="es-CO" dirty="0"/>
              <a:t>Se reportaron casi 100,000 incendios y se quemaron casi 10 millones de acres, 125% más que el promedio en 10 años.</a:t>
            </a:r>
          </a:p>
        </p:txBody>
      </p:sp>
      <p:pic>
        <p:nvPicPr>
          <p:cNvPr id="12290" name="Picture 2" descr="fotografia de un bosque incendiando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4370" y="1628800"/>
            <a:ext cx="4433096" cy="2592288"/>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64370" y="4365104"/>
            <a:ext cx="4433095" cy="1754326"/>
          </a:xfrm>
          <a:prstGeom prst="rect">
            <a:avLst/>
          </a:prstGeom>
          <a:solidFill>
            <a:schemeClr val="bg2">
              <a:lumMod val="75000"/>
            </a:schemeClr>
          </a:solidFill>
          <a:scene3d>
            <a:camera prst="orthographicFront"/>
            <a:lightRig rig="threePt" dir="t"/>
          </a:scene3d>
          <a:sp3d>
            <a:bevelT prst="relaxedInset"/>
          </a:sp3d>
        </p:spPr>
        <p:txBody>
          <a:bodyPr wrap="square">
            <a:spAutoFit/>
          </a:bodyPr>
          <a:lstStyle/>
          <a:p>
            <a:r>
              <a:rPr lang="es-CO" dirty="0"/>
              <a:t>El aumento en la evaporación de las aguas como resultado del calentamiento global podría aumentar el riesgo de fuegos arrasadores</a:t>
            </a:r>
            <a:r>
              <a:rPr lang="es-CO" dirty="0" smtClean="0"/>
              <a:t>. El Colombia ya hay 119 municipios con grabe riesgo por falta de agua, este año 2016.</a:t>
            </a:r>
            <a:endParaRPr lang="es-CO" dirty="0"/>
          </a:p>
        </p:txBody>
      </p:sp>
    </p:spTree>
    <p:extLst>
      <p:ext uri="{BB962C8B-B14F-4D97-AF65-F5344CB8AC3E}">
        <p14:creationId xmlns:p14="http://schemas.microsoft.com/office/powerpoint/2010/main" val="15272804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lstStyle/>
          <a:p>
            <a:r>
              <a:rPr lang="es-CO" b="1" dirty="0"/>
              <a:t>Señales actuales de advertencia</a:t>
            </a:r>
          </a:p>
        </p:txBody>
      </p:sp>
      <p:sp>
        <p:nvSpPr>
          <p:cNvPr id="3" name="2 Marcador de contenido"/>
          <p:cNvSpPr>
            <a:spLocks noGrp="1"/>
          </p:cNvSpPr>
          <p:nvPr>
            <p:ph idx="1"/>
          </p:nvPr>
        </p:nvSpPr>
        <p:spPr>
          <a:xfrm>
            <a:off x="179512" y="1600200"/>
            <a:ext cx="8784976" cy="4997152"/>
          </a:xfrm>
          <a:solidFill>
            <a:schemeClr val="accent3">
              <a:lumMod val="40000"/>
              <a:lumOff val="60000"/>
            </a:schemeClr>
          </a:solidFill>
          <a:scene3d>
            <a:camera prst="orthographicFront"/>
            <a:lightRig rig="threePt" dir="t"/>
          </a:scene3d>
          <a:sp3d>
            <a:bevelT prst="relaxedInset"/>
          </a:sp3d>
        </p:spPr>
        <p:txBody>
          <a:bodyPr>
            <a:normAutofit fontScale="55000" lnSpcReduction="20000"/>
          </a:bodyPr>
          <a:lstStyle/>
          <a:p>
            <a:pPr marL="0" indent="0">
              <a:buNone/>
            </a:pPr>
            <a:r>
              <a:rPr lang="es-CO" dirty="0" smtClean="0"/>
              <a:t>Olas </a:t>
            </a:r>
            <a:r>
              <a:rPr lang="es-CO" dirty="0"/>
              <a:t>de calor más frecuentes e intensas podrían producir más muertes por las altas temperaturas. </a:t>
            </a:r>
            <a:r>
              <a:rPr lang="es-CO" dirty="0" smtClean="0"/>
              <a:t>Se </a:t>
            </a:r>
            <a:r>
              <a:rPr lang="es-CO" dirty="0"/>
              <a:t>calcula que en el 2003, las olas de calor extremo cobraron 35,000 vidas en Europa. </a:t>
            </a:r>
            <a:r>
              <a:rPr lang="es-CO" u="sng" dirty="0"/>
              <a:t>Tan solo en Francia, 15,000 personas murieron por los aumentos en las temperaturas, que alcanzaron los 104 grados Fahrenheit y se mantuvieron extremas por dos semanas</a:t>
            </a:r>
            <a:r>
              <a:rPr lang="es-CO" dirty="0"/>
              <a:t>.</a:t>
            </a:r>
          </a:p>
          <a:p>
            <a:endParaRPr lang="es-CO" dirty="0" smtClean="0"/>
          </a:p>
          <a:p>
            <a:r>
              <a:rPr lang="es-CO" dirty="0" smtClean="0"/>
              <a:t>Gran </a:t>
            </a:r>
            <a:r>
              <a:rPr lang="es-CO" dirty="0"/>
              <a:t>parte de América del Norte experimentó una severa ola de calor en julio del 2006, que contribuyó a la muerte de por lo menos 225 </a:t>
            </a:r>
            <a:r>
              <a:rPr lang="es-CO" dirty="0" smtClean="0"/>
              <a:t>personas.</a:t>
            </a:r>
          </a:p>
          <a:p>
            <a:r>
              <a:rPr lang="es-CO" dirty="0" smtClean="0"/>
              <a:t>Los </a:t>
            </a:r>
            <a:r>
              <a:rPr lang="es-CO" dirty="0"/>
              <a:t>estudios han descubierto que un aumento en el nivel del dióxido de carbono estimula el crecimiento de la maleza, cuyo polen provoca alergias y agrava el asma.</a:t>
            </a:r>
          </a:p>
          <a:p>
            <a:r>
              <a:rPr lang="es-CO" sz="3800" dirty="0" smtClean="0">
                <a:solidFill>
                  <a:srgbClr val="FF0000"/>
                </a:solidFill>
              </a:rPr>
              <a:t>Mosquitos </a:t>
            </a:r>
            <a:r>
              <a:rPr lang="es-CO" sz="3800" dirty="0">
                <a:solidFill>
                  <a:srgbClr val="FF0000"/>
                </a:solidFill>
              </a:rPr>
              <a:t>portadores de enfermedades se están propagando a medida que los cambios en el clima les permiten sobrevivir en áreas que antes les eran inhóspitas. Los mosquitos que pueden portar virus de fiebre del dengue antes estaban limitados a alturas de 1,000 metros, pero recientemente han aparecido a 2,200 metros en las Montañas Andinas de </a:t>
            </a:r>
            <a:r>
              <a:rPr lang="es-CO" sz="3800" dirty="0" smtClean="0">
                <a:solidFill>
                  <a:srgbClr val="FF0000"/>
                </a:solidFill>
              </a:rPr>
              <a:t>Colombia, que ahora también ocasiona la microcefalia, enfermedad antes desconocida. </a:t>
            </a:r>
          </a:p>
          <a:p>
            <a:r>
              <a:rPr lang="es-CO" sz="3800" dirty="0" smtClean="0">
                <a:solidFill>
                  <a:srgbClr val="FF0000"/>
                </a:solidFill>
              </a:rPr>
              <a:t>Es tan grabe esta enfermedad en los niños , que se propone que las madres deben abortar. Y por otro lado, que es mejor que no se embaracen en este tiempo, durante seis meses. </a:t>
            </a:r>
            <a:endParaRPr lang="es-CO" sz="3800" dirty="0">
              <a:solidFill>
                <a:srgbClr val="FF0000"/>
              </a:solidFill>
            </a:endParaRPr>
          </a:p>
        </p:txBody>
      </p:sp>
    </p:spTree>
    <p:extLst>
      <p:ext uri="{BB962C8B-B14F-4D97-AF65-F5344CB8AC3E}">
        <p14:creationId xmlns:p14="http://schemas.microsoft.com/office/powerpoint/2010/main" val="23138940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Más sobre los efectos del calentamiento global</a:t>
            </a:r>
            <a:endParaRPr lang="es-CO" dirty="0"/>
          </a:p>
        </p:txBody>
      </p:sp>
      <p:sp>
        <p:nvSpPr>
          <p:cNvPr id="3" name="2 Marcador de contenido"/>
          <p:cNvSpPr>
            <a:spLocks noGrp="1"/>
          </p:cNvSpPr>
          <p:nvPr>
            <p:ph idx="1"/>
          </p:nvPr>
        </p:nvSpPr>
        <p:spPr>
          <a:xfrm>
            <a:off x="457200" y="1600200"/>
            <a:ext cx="3754760" cy="4525963"/>
          </a:xfrm>
          <a:solidFill>
            <a:schemeClr val="accent3">
              <a:lumMod val="40000"/>
              <a:lumOff val="60000"/>
            </a:schemeClr>
          </a:solidFill>
          <a:scene3d>
            <a:camera prst="orthographicFront"/>
            <a:lightRig rig="threePt" dir="t"/>
          </a:scene3d>
          <a:sp3d>
            <a:bevelT prst="relaxedInset"/>
          </a:sp3d>
        </p:spPr>
        <p:txBody>
          <a:bodyPr/>
          <a:lstStyle/>
          <a:p>
            <a:pPr marL="0" indent="0" algn="ctr">
              <a:buNone/>
            </a:pPr>
            <a:r>
              <a:rPr lang="es-CO" dirty="0"/>
              <a:t>La ONU lanza alerta por el cambio </a:t>
            </a:r>
            <a:r>
              <a:rPr lang="es-CO" dirty="0" smtClean="0"/>
              <a:t>climático.</a:t>
            </a:r>
            <a:endParaRPr lang="es-CO" dirty="0"/>
          </a:p>
          <a:p>
            <a:pPr marL="0" indent="0" algn="ctr">
              <a:buNone/>
            </a:pPr>
            <a:endParaRPr lang="es-CO" dirty="0" smtClean="0"/>
          </a:p>
          <a:p>
            <a:pPr marL="0" indent="0" algn="ctr">
              <a:buNone/>
            </a:pPr>
            <a:r>
              <a:rPr lang="es-CO" dirty="0" smtClean="0"/>
              <a:t>La </a:t>
            </a:r>
            <a:r>
              <a:rPr lang="es-CO" dirty="0"/>
              <a:t>emisión de gases está en su nivel más alto desde hace 800.000 años.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628800"/>
            <a:ext cx="3960440" cy="4464496"/>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367572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3 de noviembre de 2014 </a:t>
            </a:r>
          </a:p>
        </p:txBody>
      </p:sp>
      <p:sp>
        <p:nvSpPr>
          <p:cNvPr id="3" name="2 Marcador de contenido"/>
          <p:cNvSpPr>
            <a:spLocks noGrp="1"/>
          </p:cNvSpPr>
          <p:nvPr>
            <p:ph idx="1"/>
          </p:nvPr>
        </p:nvSpPr>
        <p:spPr>
          <a:xfrm>
            <a:off x="457200" y="1600200"/>
            <a:ext cx="3538736" cy="4525963"/>
          </a:xfrm>
          <a:solidFill>
            <a:schemeClr val="bg2">
              <a:lumMod val="75000"/>
            </a:schemeClr>
          </a:solidFill>
          <a:scene3d>
            <a:camera prst="orthographicFront"/>
            <a:lightRig rig="threePt" dir="t"/>
          </a:scene3d>
          <a:sp3d>
            <a:bevelT prst="relaxedInset"/>
          </a:sp3d>
        </p:spPr>
        <p:txBody>
          <a:bodyPr>
            <a:normAutofit fontScale="92500" lnSpcReduction="20000"/>
          </a:bodyPr>
          <a:lstStyle/>
          <a:p>
            <a:pPr marL="0" indent="0" algn="ctr">
              <a:buNone/>
            </a:pPr>
            <a:r>
              <a:rPr lang="es-CO" dirty="0"/>
              <a:t>Cómo afecta a Colombia el calentamiento global</a:t>
            </a:r>
          </a:p>
          <a:p>
            <a:endParaRPr lang="es-CO" dirty="0" smtClean="0"/>
          </a:p>
          <a:p>
            <a:pPr marL="0" indent="0" algn="ctr">
              <a:buNone/>
            </a:pPr>
            <a:r>
              <a:rPr lang="es-CO" dirty="0" smtClean="0"/>
              <a:t>Fenómenos </a:t>
            </a:r>
            <a:r>
              <a:rPr lang="es-CO" dirty="0"/>
              <a:t>como el Niño o la Niña se registraban cada cinco años. Hoy, ocurren casi cada año y medio.</a:t>
            </a:r>
          </a:p>
          <a:p>
            <a:pPr marL="0" indent="0">
              <a:buNone/>
            </a:pPr>
            <a:r>
              <a:rPr lang="es-CO" dirty="0" smtClean="0"/>
              <a:t>  </a:t>
            </a:r>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628800"/>
            <a:ext cx="4392488" cy="4464496"/>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83932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Autofit/>
          </a:bodyPr>
          <a:lstStyle/>
          <a:p>
            <a:r>
              <a:rPr lang="es-CO" sz="4000" b="1" dirty="0" smtClean="0"/>
              <a:t>Impactante migración de </a:t>
            </a:r>
            <a:r>
              <a:rPr lang="es-CO" sz="4000" b="1" dirty="0"/>
              <a:t>animales </a:t>
            </a:r>
            <a:r>
              <a:rPr lang="es-CO" sz="4000" b="1" dirty="0" smtClean="0"/>
              <a:t>viven en el polo: 2 </a:t>
            </a:r>
            <a:r>
              <a:rPr lang="es-CO" sz="4000" b="1" dirty="0"/>
              <a:t>de octubre de 2014 </a:t>
            </a:r>
            <a:endParaRPr lang="es-CO" b="1" dirty="0"/>
          </a:p>
        </p:txBody>
      </p:sp>
      <p:sp>
        <p:nvSpPr>
          <p:cNvPr id="3" name="2 Marcador de contenido"/>
          <p:cNvSpPr>
            <a:spLocks noGrp="1"/>
          </p:cNvSpPr>
          <p:nvPr>
            <p:ph idx="1"/>
          </p:nvPr>
        </p:nvSpPr>
        <p:spPr>
          <a:xfrm>
            <a:off x="467544" y="1844824"/>
            <a:ext cx="3240360" cy="4525963"/>
          </a:xfrm>
          <a:solidFill>
            <a:schemeClr val="bg2">
              <a:lumMod val="75000"/>
            </a:schemeClr>
          </a:solidFill>
          <a:scene3d>
            <a:camera prst="orthographicFront"/>
            <a:lightRig rig="threePt" dir="t"/>
          </a:scene3d>
          <a:sp3d>
            <a:bevelT prst="relaxedInset"/>
          </a:sp3d>
        </p:spPr>
        <p:txBody>
          <a:bodyPr>
            <a:normAutofit fontScale="85000" lnSpcReduction="10000"/>
          </a:bodyPr>
          <a:lstStyle/>
          <a:p>
            <a:pPr marL="0" indent="0" algn="ctr">
              <a:buNone/>
            </a:pPr>
            <a:r>
              <a:rPr lang="es-CO" dirty="0"/>
              <a:t>Masiva migración de morsas por deshielo en el Ártico</a:t>
            </a:r>
          </a:p>
          <a:p>
            <a:endParaRPr lang="es-CO" dirty="0" smtClean="0"/>
          </a:p>
          <a:p>
            <a:pPr marL="0" indent="0" algn="ctr">
              <a:buNone/>
            </a:pPr>
            <a:r>
              <a:rPr lang="es-CO" dirty="0" smtClean="0"/>
              <a:t>Unos </a:t>
            </a:r>
            <a:r>
              <a:rPr lang="es-CO" dirty="0"/>
              <a:t>35.000 mamíferos fueron vistos en tierra firme en Alaska. Huyeron por desaparición del hielo</a:t>
            </a:r>
            <a:r>
              <a:rPr lang="es-CO" dirty="0" smtClean="0"/>
              <a:t>.  </a:t>
            </a:r>
            <a:endParaRPr lang="es-CO" dirty="0"/>
          </a:p>
          <a:p>
            <a:endParaRPr lang="es-CO"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1844824"/>
            <a:ext cx="4680520" cy="4464496"/>
          </a:xfrm>
          <a:prstGeom prst="rect">
            <a:avLst/>
          </a:prstGeom>
          <a:noFill/>
          <a:ln>
            <a:noFill/>
          </a:ln>
          <a:effectLst/>
          <a:scene3d>
            <a:camera prst="orthographicFron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080166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bg2">
              <a:lumMod val="75000"/>
            </a:schemeClr>
          </a:solidFill>
          <a:scene3d>
            <a:camera prst="orthographicFront"/>
            <a:lightRig rig="threePt" dir="t"/>
          </a:scene3d>
          <a:sp3d>
            <a:bevelT prst="relaxedInset"/>
          </a:sp3d>
        </p:spPr>
        <p:txBody>
          <a:bodyPr>
            <a:normAutofit fontScale="85000" lnSpcReduction="20000"/>
          </a:bodyPr>
          <a:lstStyle/>
          <a:p>
            <a:pPr marL="0" indent="0">
              <a:buNone/>
            </a:pPr>
            <a:r>
              <a:rPr lang="es-CO" dirty="0"/>
              <a:t>Según el Fondo Mundial de Vida Silvestre (WWF), el acelerado deshielo en el Polo Norte está debilitando el hábitat de las morsas. Científicos han advertido que el calentamiento global podría poner a la especie en peligro de extinción, como está sucediendo con otras grupos de animales.</a:t>
            </a:r>
          </a:p>
          <a:p>
            <a:endParaRPr lang="es-CO" dirty="0"/>
          </a:p>
          <a:p>
            <a:r>
              <a:rPr lang="es-CO" dirty="0"/>
              <a:t>Andrea Medeiros, portavoz del Departamento de Pesca y Vida Marina EE. UU., dijo que las morsas fueron vistas por primera vez el pasado 13 de septiembre. Las morsas son enormes mamíferos marinos con dos largos colmillos y aletas delanteras y traseras que le ayudan a nadar, y viven en las regiones árticas. Se alimentan de animales marinos del fondo del mar como almejas y también de focas, cuando lo necesitan</a:t>
            </a:r>
            <a:r>
              <a:rPr lang="es-CO" dirty="0" smtClean="0"/>
              <a:t>. ¿Ahora de qué se alimentarán? </a:t>
            </a:r>
            <a:endParaRPr lang="es-CO" dirty="0"/>
          </a:p>
          <a:p>
            <a:endParaRPr lang="es-CO" dirty="0"/>
          </a:p>
        </p:txBody>
      </p:sp>
    </p:spTree>
    <p:extLst>
      <p:ext uri="{BB962C8B-B14F-4D97-AF65-F5344CB8AC3E}">
        <p14:creationId xmlns:p14="http://schemas.microsoft.com/office/powerpoint/2010/main" val="79781266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76672"/>
            <a:ext cx="8064896"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6236292"/>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3">
              <a:lumMod val="40000"/>
              <a:lumOff val="60000"/>
            </a:schemeClr>
          </a:solidFill>
          <a:scene3d>
            <a:camera prst="orthographicFront"/>
            <a:lightRig rig="threePt" dir="t"/>
          </a:scene3d>
          <a:sp3d>
            <a:bevelT/>
          </a:sp3d>
        </p:spPr>
        <p:txBody>
          <a:bodyPr>
            <a:normAutofit fontScale="85000" lnSpcReduction="10000"/>
          </a:bodyPr>
          <a:lstStyle/>
          <a:p>
            <a:pPr marL="0" indent="0">
              <a:buNone/>
            </a:pPr>
            <a:r>
              <a:rPr lang="es-CO" dirty="0"/>
              <a:t>“Esto es una dura muestra de los cambios dramáticos de las condiciones ambientales y es el resultado de la pérdida de hielo marino”, advirtió el comunicado. </a:t>
            </a:r>
            <a:endParaRPr lang="es-CO" dirty="0" smtClean="0"/>
          </a:p>
          <a:p>
            <a:pPr marL="0" indent="0">
              <a:buNone/>
            </a:pPr>
            <a:r>
              <a:rPr lang="es-CO" dirty="0" smtClean="0"/>
              <a:t>“</a:t>
            </a:r>
            <a:r>
              <a:rPr lang="es-CO" dirty="0"/>
              <a:t>Las morsas nos están diciendo lo mismo que los osos polares y lo que dicen muchas poblaciones indígenas en el Ártico. Es el hecho de que el medio ambiente en el Ártico está cambiando aceleradamente y es hora de que el resto del mundo se fije y actúe de emergencia”, concluye el informe de la administración oceánica.</a:t>
            </a:r>
          </a:p>
          <a:p>
            <a:endParaRPr lang="es-CO" dirty="0"/>
          </a:p>
          <a:p>
            <a:r>
              <a:rPr lang="es-CO" dirty="0"/>
              <a:t>Este verano, la marea baja del hielo marino anual fue el sexto más bajo desde que el monitoreo por satélite comenzó en 1979.</a:t>
            </a:r>
          </a:p>
          <a:p>
            <a:endParaRPr lang="es-CO" dirty="0"/>
          </a:p>
        </p:txBody>
      </p:sp>
    </p:spTree>
    <p:extLst>
      <p:ext uri="{BB962C8B-B14F-4D97-AF65-F5344CB8AC3E}">
        <p14:creationId xmlns:p14="http://schemas.microsoft.com/office/powerpoint/2010/main" val="33224768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5">
              <a:lumMod val="20000"/>
              <a:lumOff val="80000"/>
            </a:schemeClr>
          </a:solidFill>
          <a:scene3d>
            <a:camera prst="orthographicFront"/>
            <a:lightRig rig="threePt" dir="t"/>
          </a:scene3d>
          <a:sp3d>
            <a:bevelT w="152400" h="50800" prst="softRound"/>
          </a:sp3d>
        </p:spPr>
        <p:txBody>
          <a:bodyPr>
            <a:normAutofit fontScale="85000" lnSpcReduction="20000"/>
          </a:bodyPr>
          <a:lstStyle/>
          <a:p>
            <a:pPr marL="0" indent="0">
              <a:buNone/>
            </a:pPr>
            <a:r>
              <a:rPr lang="es-CO" dirty="0"/>
              <a:t>El cambio climático futuro y los impactos asociados serán distintos en una región de otra alrededor del globo</a:t>
            </a:r>
            <a:r>
              <a:rPr lang="es-CO" dirty="0" smtClean="0"/>
              <a:t>. </a:t>
            </a:r>
            <a:r>
              <a:rPr lang="es-CO" dirty="0"/>
              <a:t>Los efectos anticipados incluyen un aumento en las temperaturas globales, una subida en el nivel del mar, un cambio en los patrones de las precipitaciones y una expansión de los desiertos subtropicales</a:t>
            </a:r>
            <a:r>
              <a:rPr lang="es-CO" dirty="0" smtClean="0"/>
              <a:t>.</a:t>
            </a:r>
          </a:p>
          <a:p>
            <a:pPr marL="400050" lvl="1" indent="0">
              <a:buNone/>
            </a:pPr>
            <a:r>
              <a:rPr lang="es-CO" dirty="0" smtClean="0"/>
              <a:t>Se </a:t>
            </a:r>
            <a:r>
              <a:rPr lang="es-CO" dirty="0"/>
              <a:t>espera que el calentamiento sea mayor en la tierra que en los océanos y el más acentuado ocurra en el Ártico, con el continuo retroceso de los glaciares, el permafrost y la banquisa. </a:t>
            </a:r>
            <a:r>
              <a:rPr lang="es-CO" dirty="0">
                <a:solidFill>
                  <a:srgbClr val="FF0000"/>
                </a:solidFill>
              </a:rPr>
              <a:t>Otros efectos probables incluyen fenómenos meteorológicos extremos más frecuentes, tales como olas de calor, sequías, lluvias torrenciales y fuertes nevadas</a:t>
            </a:r>
            <a:r>
              <a:rPr lang="es-CO" dirty="0" smtClean="0">
                <a:solidFill>
                  <a:srgbClr val="FF0000"/>
                </a:solidFill>
              </a:rPr>
              <a:t>; </a:t>
            </a:r>
            <a:r>
              <a:rPr lang="es-CO" dirty="0">
                <a:solidFill>
                  <a:srgbClr val="FF0000"/>
                </a:solidFill>
              </a:rPr>
              <a:t>acidificación del océano y extinción de especies debido a cambiantes regímenes de temperatura. </a:t>
            </a:r>
            <a:endParaRPr lang="es-CO" dirty="0" smtClean="0">
              <a:solidFill>
                <a:srgbClr val="FF0000"/>
              </a:solidFill>
            </a:endParaRPr>
          </a:p>
          <a:p>
            <a:pPr marL="400050" lvl="1" indent="0">
              <a:buNone/>
            </a:pPr>
            <a:r>
              <a:rPr lang="es-CO" dirty="0" smtClean="0"/>
              <a:t>Entre </a:t>
            </a:r>
            <a:r>
              <a:rPr lang="es-CO" dirty="0"/>
              <a:t>sus impactos humanos significativos se incluye la amenaza a la seguridad alimentaria por la disminución del rendimiento de las cosechas y la pérdida de hábitat por inundación</a:t>
            </a:r>
            <a:r>
              <a:rPr lang="es-CO" dirty="0" smtClean="0"/>
              <a:t>.</a:t>
            </a:r>
            <a:endParaRPr lang="es-CO" dirty="0"/>
          </a:p>
        </p:txBody>
      </p:sp>
    </p:spTree>
    <p:extLst>
      <p:ext uri="{BB962C8B-B14F-4D97-AF65-F5344CB8AC3E}">
        <p14:creationId xmlns:p14="http://schemas.microsoft.com/office/powerpoint/2010/main" val="217551371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620688"/>
            <a:ext cx="2746648" cy="3384376"/>
          </a:xfrm>
          <a:solidFill>
            <a:schemeClr val="bg2">
              <a:lumMod val="75000"/>
            </a:schemeClr>
          </a:solidFill>
          <a:scene3d>
            <a:camera prst="orthographicFront"/>
            <a:lightRig rig="threePt" dir="t"/>
          </a:scene3d>
          <a:sp3d>
            <a:bevelT prst="relaxedInset"/>
          </a:sp3d>
        </p:spPr>
        <p:txBody>
          <a:bodyPr>
            <a:normAutofit/>
          </a:bodyPr>
          <a:lstStyle/>
          <a:p>
            <a:pPr marL="0" indent="0" algn="ctr">
              <a:buNone/>
            </a:pPr>
            <a:endParaRPr lang="es-CO" sz="2400" dirty="0" smtClean="0"/>
          </a:p>
          <a:p>
            <a:pPr marL="0" indent="0" algn="ctr">
              <a:buNone/>
            </a:pPr>
            <a:r>
              <a:rPr lang="es-CO" sz="2400" dirty="0" smtClean="0"/>
              <a:t>El </a:t>
            </a:r>
            <a:r>
              <a:rPr lang="es-CO" sz="2400" dirty="0"/>
              <a:t>mapa muestra la anomalía promedio de la temperatura media en 10 años (2000-2009) respecto a la media 1951-1980. </a:t>
            </a:r>
            <a:endParaRPr lang="es-CO" sz="2400" dirty="0" smtClean="0"/>
          </a:p>
        </p:txBody>
      </p:sp>
      <p:pic>
        <p:nvPicPr>
          <p:cNvPr id="6146" name="Picture 2" descr="https://upload.wikimedia.org/wikipedia/commons/thumb/b/bc/GISS_temperature_2000-09_lrg.png/320px-GISS_temperature_2000-09_lrg.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620688"/>
            <a:ext cx="5154488" cy="3888432"/>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3707904" y="4576608"/>
            <a:ext cx="5154488" cy="1569660"/>
          </a:xfrm>
          <a:prstGeom prst="rect">
            <a:avLst/>
          </a:prstGeom>
          <a:solidFill>
            <a:schemeClr val="bg2">
              <a:lumMod val="75000"/>
            </a:schemeClr>
          </a:solidFill>
          <a:scene3d>
            <a:camera prst="orthographicFront"/>
            <a:lightRig rig="threePt" dir="t"/>
          </a:scene3d>
          <a:sp3d>
            <a:bevelT w="139700" prst="cross"/>
          </a:sp3d>
        </p:spPr>
        <p:txBody>
          <a:bodyPr wrap="square">
            <a:spAutoFit/>
          </a:bodyPr>
          <a:lstStyle/>
          <a:p>
            <a:pPr algn="ctr"/>
            <a:r>
              <a:rPr lang="es-CO" sz="2400" dirty="0"/>
              <a:t>Los mayores aumentos de temperatura se presentan en el Ártico y la península Antártica. Fuente: Observatorio de la Tierra de la NASA.[1]</a:t>
            </a:r>
          </a:p>
        </p:txBody>
      </p:sp>
      <p:sp>
        <p:nvSpPr>
          <p:cNvPr id="2" name="1 Rectángulo"/>
          <p:cNvSpPr/>
          <p:nvPr/>
        </p:nvSpPr>
        <p:spPr>
          <a:xfrm>
            <a:off x="379299" y="4193350"/>
            <a:ext cx="3168352" cy="1938992"/>
          </a:xfrm>
          <a:prstGeom prst="rect">
            <a:avLst/>
          </a:prstGeom>
          <a:solidFill>
            <a:schemeClr val="bg2">
              <a:lumMod val="75000"/>
            </a:schemeClr>
          </a:solidFill>
          <a:scene3d>
            <a:camera prst="orthographicFront"/>
            <a:lightRig rig="threePt" dir="t"/>
          </a:scene3d>
          <a:sp3d>
            <a:bevelT prst="slope"/>
          </a:sp3d>
        </p:spPr>
        <p:txBody>
          <a:bodyPr wrap="square">
            <a:spAutoFit/>
          </a:bodyPr>
          <a:lstStyle/>
          <a:p>
            <a:r>
              <a:rPr lang="es-CO" sz="2000" b="1" dirty="0"/>
              <a:t>Profecías cumplidas aquí:</a:t>
            </a:r>
          </a:p>
          <a:p>
            <a:r>
              <a:rPr lang="es-CO" sz="2000" dirty="0"/>
              <a:t>Hambre. Mat.24:7.</a:t>
            </a:r>
          </a:p>
          <a:p>
            <a:r>
              <a:rPr lang="es-CO" sz="2000" dirty="0" smtClean="0"/>
              <a:t>Enfermedades como la «microcefalia». </a:t>
            </a:r>
            <a:r>
              <a:rPr lang="es-CO" sz="2000" dirty="0"/>
              <a:t>Mat.24:7</a:t>
            </a:r>
            <a:r>
              <a:rPr lang="es-CO" sz="2000" dirty="0" smtClean="0"/>
              <a:t>.</a:t>
            </a:r>
          </a:p>
          <a:p>
            <a:r>
              <a:rPr lang="es-CO" sz="2000" dirty="0" smtClean="0"/>
              <a:t>No tener hijos. Mat.24:19.</a:t>
            </a:r>
            <a:endParaRPr lang="es-CO" sz="2000" dirty="0"/>
          </a:p>
          <a:p>
            <a:r>
              <a:rPr lang="es-CO" sz="2000" dirty="0"/>
              <a:t>Temor</a:t>
            </a:r>
            <a:r>
              <a:rPr lang="es-CO" sz="2000" dirty="0" smtClean="0"/>
              <a:t>.  Luc.21:26. etc. Etc.</a:t>
            </a:r>
          </a:p>
        </p:txBody>
      </p:sp>
    </p:spTree>
    <p:extLst>
      <p:ext uri="{BB962C8B-B14F-4D97-AF65-F5344CB8AC3E}">
        <p14:creationId xmlns:p14="http://schemas.microsoft.com/office/powerpoint/2010/main" val="15076219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4104456" cy="4525963"/>
          </a:xfrm>
          <a:solidFill>
            <a:schemeClr val="bg2">
              <a:lumMod val="75000"/>
            </a:schemeClr>
          </a:solidFill>
          <a:scene3d>
            <a:camera prst="orthographicFront"/>
            <a:lightRig rig="threePt" dir="t"/>
          </a:scene3d>
          <a:sp3d>
            <a:bevelT prst="relaxedInset"/>
          </a:sp3d>
        </p:spPr>
        <p:txBody>
          <a:bodyPr>
            <a:noAutofit/>
          </a:bodyPr>
          <a:lstStyle/>
          <a:p>
            <a:pPr marL="0" indent="0" algn="ctr">
              <a:buNone/>
            </a:pPr>
            <a:r>
              <a:rPr lang="es-CO" sz="2000" dirty="0"/>
              <a:t>Temperaturas medias de los últimos 2000 años según distintas reconstrucciones a partir de proxies climáticos, suavizadas por decenio, con el registro instrumental de temperaturas sobrepuesto en negro. </a:t>
            </a:r>
            <a:endParaRPr lang="es-CO" sz="2000" dirty="0" smtClean="0"/>
          </a:p>
          <a:p>
            <a:pPr marL="0" indent="0" algn="ctr">
              <a:buNone/>
            </a:pPr>
            <a:r>
              <a:rPr lang="es-CO" sz="2000" dirty="0" smtClean="0"/>
              <a:t>Se </a:t>
            </a:r>
            <a:r>
              <a:rPr lang="es-CO" sz="2000" dirty="0"/>
              <a:t>aprecia un primer máximo relativo en el Periodo cálido medieval, luego un mínimo en la Pequeña edad de hielo y por último un máximo absoluto en el año </a:t>
            </a:r>
            <a:r>
              <a:rPr lang="es-CO" sz="2000" dirty="0" smtClean="0"/>
              <a:t>2004</a:t>
            </a:r>
          </a:p>
          <a:p>
            <a:pPr marL="0" indent="0" algn="ctr">
              <a:buNone/>
            </a:pPr>
            <a:r>
              <a:rPr lang="es-CO" sz="2000" b="1" dirty="0" smtClean="0"/>
              <a:t>No sabemos a que nivel nos encontramos ahora, en el 2016, 3, 4 ?</a:t>
            </a:r>
            <a:endParaRPr lang="es-CO" sz="2000" b="1" dirty="0"/>
          </a:p>
        </p:txBody>
      </p:sp>
      <p:pic>
        <p:nvPicPr>
          <p:cNvPr id="7170" name="Picture 2" descr="refer to caption and adjacent tex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260648"/>
            <a:ext cx="4536504" cy="4464496"/>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4869160"/>
            <a:ext cx="8784976" cy="1938992"/>
          </a:xfrm>
          <a:prstGeom prst="rect">
            <a:avLst/>
          </a:prstGeom>
          <a:solidFill>
            <a:schemeClr val="bg2">
              <a:lumMod val="75000"/>
            </a:schemeClr>
          </a:solidFill>
          <a:scene3d>
            <a:camera prst="orthographicFront"/>
            <a:lightRig rig="threePt" dir="t"/>
          </a:scene3d>
          <a:sp3d>
            <a:bevelT prst="relaxedInset"/>
          </a:sp3d>
        </p:spPr>
        <p:txBody>
          <a:bodyPr wrap="square">
            <a:spAutoFit/>
          </a:bodyPr>
          <a:lstStyle/>
          <a:p>
            <a:pPr algn="ctr"/>
            <a:r>
              <a:rPr lang="es-CO" sz="2000" dirty="0"/>
              <a:t>A partir de la Muerte de Cristo, los últimos 2000 años </a:t>
            </a:r>
            <a:r>
              <a:rPr lang="es-CO" sz="2000" dirty="0" smtClean="0"/>
              <a:t>de «la gran controversia entre cristo y Satanás, sostenida desde hace cerca de seis mil años, está por terminar». CS. P572, p1. el </a:t>
            </a:r>
            <a:r>
              <a:rPr lang="es-CO" sz="2000" dirty="0"/>
              <a:t>calentamiento global se mantuvo a nivel </a:t>
            </a:r>
            <a:r>
              <a:rPr lang="es-CO" sz="2000" dirty="0" smtClean="0"/>
              <a:t>casi hasta </a:t>
            </a:r>
            <a:r>
              <a:rPr lang="es-CO" sz="2000" dirty="0" smtClean="0"/>
              <a:t>el año 2000, </a:t>
            </a:r>
            <a:r>
              <a:rPr lang="es-CO" sz="2000" dirty="0"/>
              <a:t>y luego sube hasta calentar </a:t>
            </a:r>
            <a:r>
              <a:rPr lang="es-CO" sz="2000" u="sng" dirty="0"/>
              <a:t>siete veces la luz de un </a:t>
            </a:r>
            <a:r>
              <a:rPr lang="es-CO" sz="2000" u="sng" dirty="0" smtClean="0"/>
              <a:t>día</a:t>
            </a:r>
            <a:r>
              <a:rPr lang="es-CO" sz="2000" dirty="0" smtClean="0"/>
              <a:t>. </a:t>
            </a:r>
            <a:r>
              <a:rPr lang="es-CO" sz="2000" b="1" dirty="0" smtClean="0"/>
              <a:t>Por tanto, según la grafica, es a partir del 2000 cuando se inicia el cumplimiento de </a:t>
            </a:r>
            <a:r>
              <a:rPr lang="es-CO" sz="2000" b="1" dirty="0" smtClean="0">
                <a:solidFill>
                  <a:srgbClr val="FF0000"/>
                </a:solidFill>
              </a:rPr>
              <a:t>Isaías 30:26</a:t>
            </a:r>
            <a:r>
              <a:rPr lang="es-CO" sz="2000" b="1" dirty="0" smtClean="0"/>
              <a:t>.  El calentamiento global, que nos afecta a todo el planeta tierra .</a:t>
            </a:r>
            <a:endParaRPr lang="es-CO" sz="2000" b="1" dirty="0"/>
          </a:p>
        </p:txBody>
      </p:sp>
    </p:spTree>
    <p:extLst>
      <p:ext uri="{BB962C8B-B14F-4D97-AF65-F5344CB8AC3E}">
        <p14:creationId xmlns:p14="http://schemas.microsoft.com/office/powerpoint/2010/main" val="134879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26388" cy="1143000"/>
          </a:xfrm>
          <a:solidFill>
            <a:schemeClr val="bg2">
              <a:lumMod val="75000"/>
            </a:schemeClr>
          </a:solidFill>
          <a:scene3d>
            <a:camera prst="orthographicFront"/>
            <a:lightRig rig="threePt" dir="t"/>
          </a:scene3d>
          <a:sp3d>
            <a:bevelT prst="relaxedInset"/>
          </a:sp3d>
        </p:spPr>
        <p:txBody>
          <a:bodyPr>
            <a:noAutofit/>
          </a:bodyPr>
          <a:lstStyle/>
          <a:p>
            <a:r>
              <a:rPr lang="es-CO" sz="2800" b="1" dirty="0" smtClean="0">
                <a:latin typeface="+mn-lt"/>
              </a:rPr>
              <a:t>Repasemos la imagen de lo que era el Polo Norte en 1882, cubría todo lo que está en amarillo, en solo 30 años.</a:t>
            </a:r>
            <a:endParaRPr lang="es-CO" sz="2800" b="1" dirty="0">
              <a:latin typeface="+mn-lt"/>
            </a:endParaRPr>
          </a:p>
        </p:txBody>
      </p:sp>
      <p:sp>
        <p:nvSpPr>
          <p:cNvPr id="3" name="2 Marcador de contenido"/>
          <p:cNvSpPr>
            <a:spLocks noGrp="1"/>
          </p:cNvSpPr>
          <p:nvPr>
            <p:ph idx="1"/>
          </p:nvPr>
        </p:nvSpPr>
        <p:spPr>
          <a:xfrm>
            <a:off x="457200" y="1600200"/>
            <a:ext cx="3898776" cy="5056386"/>
          </a:xfrm>
          <a:solidFill>
            <a:schemeClr val="accent4">
              <a:lumMod val="40000"/>
              <a:lumOff val="60000"/>
            </a:schemeClr>
          </a:solidFill>
          <a:scene3d>
            <a:camera prst="orthographicFront"/>
            <a:lightRig rig="threePt" dir="t"/>
          </a:scene3d>
          <a:sp3d>
            <a:bevelT prst="relaxedInset"/>
          </a:sp3d>
        </p:spPr>
        <p:txBody>
          <a:bodyPr>
            <a:normAutofit fontScale="85000" lnSpcReduction="20000"/>
          </a:bodyPr>
          <a:lstStyle/>
          <a:p>
            <a:pPr marL="0" indent="0" algn="ctr">
              <a:buNone/>
            </a:pPr>
            <a:r>
              <a:rPr lang="es-CO" b="1" u="sng" dirty="0" smtClean="0"/>
              <a:t>Calentamiento Global</a:t>
            </a:r>
          </a:p>
          <a:p>
            <a:pPr marL="0" indent="0">
              <a:buNone/>
            </a:pPr>
            <a:endParaRPr lang="es-CO" dirty="0" smtClean="0"/>
          </a:p>
          <a:p>
            <a:pPr marL="0" indent="0" algn="ctr">
              <a:buNone/>
            </a:pPr>
            <a:r>
              <a:rPr lang="es-CO" dirty="0" smtClean="0"/>
              <a:t>El deshielo de Polo Norte amenaza la seguridad y la salud </a:t>
            </a:r>
            <a:r>
              <a:rPr lang="es-CO" dirty="0"/>
              <a:t>global. </a:t>
            </a:r>
            <a:endParaRPr lang="es-CO" dirty="0" smtClean="0"/>
          </a:p>
          <a:p>
            <a:pPr marL="0" indent="0" algn="ctr">
              <a:buNone/>
            </a:pPr>
            <a:r>
              <a:rPr lang="es-CO" dirty="0" smtClean="0"/>
              <a:t>El </a:t>
            </a:r>
            <a:r>
              <a:rPr lang="es-CO" dirty="0"/>
              <a:t>hielo se ha reducido a 3,41 millones de kilómetros cuadrados, casi un 20% inferior al anterior mínimo histórico, ocurrido a mediados de septiembre de 2007 (4,17 millones de kilómetros cuadrados),</a:t>
            </a:r>
            <a:endParaRPr lang="es-CO" dirty="0" smtClean="0"/>
          </a:p>
          <a:p>
            <a:pPr marL="0" indent="0" algn="ctr">
              <a:buNone/>
            </a:pPr>
            <a:r>
              <a:rPr lang="es-CO" dirty="0" smtClean="0"/>
              <a:t> </a:t>
            </a:r>
            <a:endParaRPr lang="es-CO" dirty="0"/>
          </a:p>
        </p:txBody>
      </p:sp>
      <p:sp>
        <p:nvSpPr>
          <p:cNvPr id="5" name="4 Rectángulo"/>
          <p:cNvSpPr/>
          <p:nvPr/>
        </p:nvSpPr>
        <p:spPr>
          <a:xfrm>
            <a:off x="4499992" y="5517232"/>
            <a:ext cx="4405908" cy="1200329"/>
          </a:xfrm>
          <a:prstGeom prst="rect">
            <a:avLst/>
          </a:prstGeom>
          <a:solidFill>
            <a:schemeClr val="accent4">
              <a:lumMod val="40000"/>
              <a:lumOff val="60000"/>
            </a:schemeClr>
          </a:solidFill>
          <a:scene3d>
            <a:camera prst="orthographicFront"/>
            <a:lightRig rig="threePt" dir="t"/>
          </a:scene3d>
          <a:sp3d>
            <a:bevelT prst="relaxedInset"/>
          </a:sp3d>
        </p:spPr>
        <p:txBody>
          <a:bodyPr wrap="square">
            <a:spAutoFit/>
          </a:bodyPr>
          <a:lstStyle/>
          <a:p>
            <a:r>
              <a:rPr lang="es-CO" b="1" dirty="0"/>
              <a:t>Expertos hicieron un llamado para combatir el deshielo del Polo Norte y advierten sobre </a:t>
            </a:r>
            <a:r>
              <a:rPr lang="es-CO" b="1" dirty="0" smtClean="0"/>
              <a:t>riesgos. La franja amarilla señala donde llegaba hace 30 años..</a:t>
            </a:r>
            <a:endParaRPr lang="es-CO" b="1" dirty="0"/>
          </a:p>
        </p:txBody>
      </p:sp>
      <p:pic>
        <p:nvPicPr>
          <p:cNvPr id="10242" name="Picture 2" descr="El deshielo del Ártico alcanza un alarmante máximo históric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628801"/>
            <a:ext cx="4405908" cy="3888431"/>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4" name="3 Flecha derecha"/>
          <p:cNvSpPr/>
          <p:nvPr/>
        </p:nvSpPr>
        <p:spPr>
          <a:xfrm rot="1910418">
            <a:off x="3561910" y="1495318"/>
            <a:ext cx="1144193" cy="26696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07970547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relaxedInset"/>
          </a:sp3d>
        </p:spPr>
        <p:txBody>
          <a:bodyPr>
            <a:normAutofit/>
          </a:bodyPr>
          <a:lstStyle/>
          <a:p>
            <a:r>
              <a:rPr lang="es-CO" sz="3600" b="1" dirty="0" smtClean="0"/>
              <a:t>¿CUÁL ES LA FUNCIÓN DE UN CENTINELA?</a:t>
            </a:r>
            <a:endParaRPr lang="es-CO" sz="3600" b="1" dirty="0"/>
          </a:p>
        </p:txBody>
      </p:sp>
      <p:sp>
        <p:nvSpPr>
          <p:cNvPr id="3" name="2 Marcador de contenido"/>
          <p:cNvSpPr>
            <a:spLocks noGrp="1"/>
          </p:cNvSpPr>
          <p:nvPr>
            <p:ph idx="1"/>
          </p:nvPr>
        </p:nvSpPr>
        <p:spPr>
          <a:xfrm>
            <a:off x="457200" y="1600200"/>
            <a:ext cx="8229600" cy="4997152"/>
          </a:xfrm>
          <a:solidFill>
            <a:schemeClr val="accent3">
              <a:lumMod val="40000"/>
              <a:lumOff val="60000"/>
            </a:schemeClr>
          </a:solidFill>
          <a:scene3d>
            <a:camera prst="orthographicFront"/>
            <a:lightRig rig="threePt" dir="t"/>
          </a:scene3d>
          <a:sp3d>
            <a:bevelT prst="relaxedInset"/>
          </a:sp3d>
        </p:spPr>
        <p:txBody>
          <a:bodyPr>
            <a:normAutofit fontScale="70000" lnSpcReduction="20000"/>
          </a:bodyPr>
          <a:lstStyle/>
          <a:p>
            <a:pPr marL="0" indent="0">
              <a:buNone/>
            </a:pPr>
            <a:r>
              <a:rPr lang="es-CO" b="1" dirty="0" smtClean="0">
                <a:solidFill>
                  <a:srgbClr val="FF0000"/>
                </a:solidFill>
              </a:rPr>
              <a:t>Isaías 21:6. </a:t>
            </a:r>
            <a:r>
              <a:rPr lang="es-CO" dirty="0" smtClean="0"/>
              <a:t>Porque </a:t>
            </a:r>
            <a:r>
              <a:rPr lang="es-CO" dirty="0"/>
              <a:t>el Señor me dijo así: </a:t>
            </a:r>
            <a:r>
              <a:rPr lang="es-CO" dirty="0" smtClean="0"/>
              <a:t>"</a:t>
            </a:r>
            <a:r>
              <a:rPr lang="es-CO" b="1" dirty="0">
                <a:latin typeface="Agency FB" pitchFamily="34" charset="0"/>
              </a:rPr>
              <a:t>Ve, pon centinela </a:t>
            </a:r>
            <a:r>
              <a:rPr lang="es-CO" b="1" u="sng" dirty="0" smtClean="0">
                <a:latin typeface="Agency FB" pitchFamily="34" charset="0"/>
              </a:rPr>
              <a:t>que </a:t>
            </a:r>
            <a:r>
              <a:rPr lang="es-CO" b="1" u="sng" dirty="0">
                <a:latin typeface="Agency FB" pitchFamily="34" charset="0"/>
              </a:rPr>
              <a:t>haga saber lo que </a:t>
            </a:r>
            <a:r>
              <a:rPr lang="es-CO" b="1" u="sng" dirty="0" smtClean="0">
                <a:latin typeface="Agency FB" pitchFamily="34" charset="0"/>
              </a:rPr>
              <a:t>vea»</a:t>
            </a:r>
            <a:endParaRPr lang="es-CO" b="1" dirty="0" smtClean="0">
              <a:latin typeface="Agency FB" pitchFamily="34" charset="0"/>
            </a:endParaRPr>
          </a:p>
          <a:p>
            <a:pPr marL="0" indent="0">
              <a:buNone/>
            </a:pPr>
            <a:r>
              <a:rPr lang="es-CO" b="1" dirty="0" smtClean="0">
                <a:solidFill>
                  <a:srgbClr val="FF0000"/>
                </a:solidFill>
                <a:latin typeface="Agency FB" pitchFamily="34" charset="0"/>
              </a:rPr>
              <a:t>Ezequiel</a:t>
            </a:r>
            <a:r>
              <a:rPr lang="es-CO" b="1" dirty="0">
                <a:solidFill>
                  <a:srgbClr val="FF0000"/>
                </a:solidFill>
              </a:rPr>
              <a:t> </a:t>
            </a:r>
            <a:r>
              <a:rPr lang="es-CO" b="1" dirty="0" smtClean="0">
                <a:solidFill>
                  <a:srgbClr val="FF0000"/>
                </a:solidFill>
              </a:rPr>
              <a:t>3:16-21</a:t>
            </a:r>
            <a:r>
              <a:rPr lang="es-CO" b="1" dirty="0">
                <a:solidFill>
                  <a:srgbClr val="FF0000"/>
                </a:solidFill>
              </a:rPr>
              <a:t>. </a:t>
            </a:r>
            <a:r>
              <a:rPr lang="es-CO" dirty="0"/>
              <a:t>Aconteció que al cabo de los siete días vino a mí palabra de Jehová, diciendo: 17 "</a:t>
            </a:r>
            <a:r>
              <a:rPr lang="es-CO" u="sng" dirty="0"/>
              <a:t>Hijo de hombre, yo te he puesto por atalaya a la casa de Israel; oirás, pues, mi palabra, y los amonestarás de mi parte</a:t>
            </a:r>
            <a:r>
              <a:rPr lang="es-CO" dirty="0" smtClean="0"/>
              <a:t>. </a:t>
            </a:r>
            <a:r>
              <a:rPr lang="es-CO" dirty="0"/>
              <a:t>18 Cuando yo diga al impío: "De cierto morirás", si tú no lo amonestas ni le hablas, para que el impío sea advertido de su mal camino a fin de que viva, el impío morirá por su maldad, </a:t>
            </a:r>
            <a:r>
              <a:rPr lang="es-CO" u="sng" dirty="0"/>
              <a:t>pero su sangre demandaré de tu mano</a:t>
            </a:r>
            <a:r>
              <a:rPr lang="es-CO" dirty="0" smtClean="0"/>
              <a:t>. </a:t>
            </a:r>
          </a:p>
          <a:p>
            <a:pPr marL="0" indent="0">
              <a:buNone/>
            </a:pPr>
            <a:r>
              <a:rPr lang="es-CO" dirty="0" smtClean="0"/>
              <a:t>19 </a:t>
            </a:r>
            <a:r>
              <a:rPr lang="es-CO" dirty="0"/>
              <a:t>Pero si tú amonestas al impío, y él no se convierte de su impiedad y de su mal camino, él morirá por su maldad, </a:t>
            </a:r>
            <a:r>
              <a:rPr lang="es-CO" u="sng" dirty="0"/>
              <a:t>pero tú habrás librado tu vida</a:t>
            </a:r>
            <a:r>
              <a:rPr lang="es-CO" dirty="0" smtClean="0"/>
              <a:t>. </a:t>
            </a:r>
            <a:r>
              <a:rPr lang="es-CO" dirty="0"/>
              <a:t>20 Si el justo se aparta de su justicia y comete maldad, y yo pongo tropiezo delante de él, él morirá, porque tú no lo amonestaste; en su pecado morirá, y sus justicias que había hecho no serán tenidas en cuenta; </a:t>
            </a:r>
            <a:r>
              <a:rPr lang="es-CO" u="sng" dirty="0"/>
              <a:t>pero su sangre demandaré de tu mano</a:t>
            </a:r>
            <a:r>
              <a:rPr lang="es-CO" dirty="0" smtClean="0"/>
              <a:t>. </a:t>
            </a:r>
            <a:r>
              <a:rPr lang="es-CO" dirty="0"/>
              <a:t>21 Pero si amonestas al justo para que no peque, y no peca, de cierto vivirá, porque fue amonestado; y tú habrás librado tu vida".</a:t>
            </a:r>
          </a:p>
        </p:txBody>
      </p:sp>
    </p:spTree>
    <p:extLst>
      <p:ext uri="{BB962C8B-B14F-4D97-AF65-F5344CB8AC3E}">
        <p14:creationId xmlns:p14="http://schemas.microsoft.com/office/powerpoint/2010/main" val="39622689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rgbClr val="002060"/>
          </a:solidFill>
        </p:spPr>
        <p:txBody>
          <a:bodyPr>
            <a:normAutofit fontScale="85000" lnSpcReduction="20000"/>
          </a:bodyPr>
          <a:lstStyle/>
          <a:p>
            <a:pPr marL="0" indent="0" algn="ctr">
              <a:buNone/>
            </a:pPr>
            <a:r>
              <a:rPr lang="es-CO" dirty="0" smtClean="0">
                <a:solidFill>
                  <a:srgbClr val="FFFF00"/>
                </a:solidFill>
              </a:rPr>
              <a:t>Mi responsabilidad, como «</a:t>
            </a:r>
            <a:r>
              <a:rPr lang="es-CO" dirty="0" smtClean="0">
                <a:solidFill>
                  <a:schemeClr val="bg1"/>
                </a:solidFill>
              </a:rPr>
              <a:t>centinela de la casa de Israel</a:t>
            </a:r>
            <a:r>
              <a:rPr lang="es-CO" dirty="0" smtClean="0">
                <a:solidFill>
                  <a:srgbClr val="FFFF00"/>
                </a:solidFill>
              </a:rPr>
              <a:t>», es que, a medida que Dios me rebela en Su Palabra, temas proféticos, como este del calentamiento global, especialmente a partir del año 2000, </a:t>
            </a:r>
            <a:r>
              <a:rPr lang="es-CO" dirty="0" smtClean="0">
                <a:solidFill>
                  <a:schemeClr val="bg1"/>
                </a:solidFill>
              </a:rPr>
              <a:t>es dar la voz de alarma, para que la iglesia DESPIERTE, Y SE PREPARE</a:t>
            </a:r>
            <a:r>
              <a:rPr lang="es-CO" dirty="0" smtClean="0">
                <a:solidFill>
                  <a:srgbClr val="FFFF00"/>
                </a:solidFill>
              </a:rPr>
              <a:t>, por que es una señal elocuente de la segunda venida de Cristo, quien vendrá para «</a:t>
            </a:r>
            <a:r>
              <a:rPr lang="es-CO" dirty="0" smtClean="0">
                <a:solidFill>
                  <a:schemeClr val="bg1"/>
                </a:solidFill>
              </a:rPr>
              <a:t>SANAR LA HERIDA DE SU PUEBLO, Y A CURAR LA LLAGA DE SU HERIDA</a:t>
            </a:r>
            <a:r>
              <a:rPr lang="es-CO" dirty="0" smtClean="0">
                <a:solidFill>
                  <a:srgbClr val="FFFF00"/>
                </a:solidFill>
              </a:rPr>
              <a:t>»,</a:t>
            </a:r>
          </a:p>
          <a:p>
            <a:pPr marL="0" indent="0" algn="ctr">
              <a:buNone/>
            </a:pPr>
            <a:r>
              <a:rPr lang="es-CO" dirty="0" smtClean="0">
                <a:solidFill>
                  <a:srgbClr val="FFFF00"/>
                </a:solidFill>
              </a:rPr>
              <a:t> </a:t>
            </a:r>
            <a:r>
              <a:rPr lang="es-CO" u="sng" dirty="0" smtClean="0">
                <a:solidFill>
                  <a:srgbClr val="FFFF00"/>
                </a:solidFill>
              </a:rPr>
              <a:t>(Isa.30:26</a:t>
            </a:r>
            <a:r>
              <a:rPr lang="es-CO" u="sng" dirty="0">
                <a:solidFill>
                  <a:srgbClr val="FFFF00"/>
                </a:solidFill>
              </a:rPr>
              <a:t>. </a:t>
            </a:r>
            <a:r>
              <a:rPr lang="es-CO" u="sng" dirty="0" smtClean="0">
                <a:solidFill>
                  <a:srgbClr val="FFFF00"/>
                </a:solidFill>
              </a:rPr>
              <a:t>Up</a:t>
            </a:r>
            <a:r>
              <a:rPr lang="es-CO" dirty="0" smtClean="0">
                <a:solidFill>
                  <a:srgbClr val="FFFF00"/>
                </a:solidFill>
              </a:rPr>
              <a:t>)</a:t>
            </a:r>
          </a:p>
          <a:p>
            <a:pPr marL="0" indent="0" algn="ctr">
              <a:buNone/>
            </a:pPr>
            <a:endParaRPr lang="es-CO" u="sng" dirty="0" smtClean="0">
              <a:solidFill>
                <a:srgbClr val="FFFF00"/>
              </a:solidFill>
            </a:endParaRPr>
          </a:p>
          <a:p>
            <a:pPr marL="0" indent="0" algn="ctr">
              <a:buNone/>
            </a:pPr>
            <a:r>
              <a:rPr lang="es-CO" u="sng" dirty="0" smtClean="0">
                <a:solidFill>
                  <a:srgbClr val="FFFF00"/>
                </a:solidFill>
              </a:rPr>
              <a:t>Amos 4:12</a:t>
            </a:r>
            <a:r>
              <a:rPr lang="es-CO" dirty="0" smtClean="0">
                <a:solidFill>
                  <a:srgbClr val="FFFF00"/>
                </a:solidFill>
              </a:rPr>
              <a:t> dice:</a:t>
            </a:r>
          </a:p>
          <a:p>
            <a:pPr marL="0" indent="0" algn="ctr">
              <a:buNone/>
            </a:pPr>
            <a:r>
              <a:rPr lang="es-CO" dirty="0" smtClean="0">
                <a:solidFill>
                  <a:srgbClr val="FFFF00"/>
                </a:solidFill>
              </a:rPr>
              <a:t>«prepárate</a:t>
            </a:r>
            <a:r>
              <a:rPr lang="es-CO" dirty="0">
                <a:solidFill>
                  <a:srgbClr val="FFFF00"/>
                </a:solidFill>
              </a:rPr>
              <a:t>, Israel, </a:t>
            </a:r>
          </a:p>
          <a:p>
            <a:pPr marL="0" indent="0" algn="ctr">
              <a:buNone/>
            </a:pPr>
            <a:r>
              <a:rPr lang="es-CO" dirty="0">
                <a:solidFill>
                  <a:srgbClr val="FFFF00"/>
                </a:solidFill>
              </a:rPr>
              <a:t> para venir al encuentro de tu </a:t>
            </a:r>
            <a:r>
              <a:rPr lang="es-CO" dirty="0" smtClean="0">
                <a:solidFill>
                  <a:srgbClr val="FFFF00"/>
                </a:solidFill>
              </a:rPr>
              <a:t>Dios».</a:t>
            </a:r>
          </a:p>
          <a:p>
            <a:pPr marL="0" indent="0" algn="ctr">
              <a:buNone/>
            </a:pPr>
            <a:r>
              <a:rPr lang="es-CO" b="1" dirty="0" smtClean="0">
                <a:solidFill>
                  <a:schemeClr val="bg1"/>
                </a:solidFill>
              </a:rPr>
              <a:t>ALABADO SEA DIOS, CRISTO VIENE PRONTO. AMEN.</a:t>
            </a:r>
          </a:p>
          <a:p>
            <a:pPr marL="0" indent="0" algn="ctr">
              <a:buNone/>
            </a:pPr>
            <a:endParaRPr lang="es-CO" b="1" dirty="0" smtClean="0">
              <a:solidFill>
                <a:srgbClr val="FFFF00"/>
              </a:solidFill>
            </a:endParaRPr>
          </a:p>
          <a:p>
            <a:pPr marL="0" indent="0" algn="ctr">
              <a:buNone/>
            </a:pPr>
            <a:r>
              <a:rPr lang="es-CO" b="1" dirty="0" smtClean="0">
                <a:solidFill>
                  <a:srgbClr val="FFFF00"/>
                </a:solidFill>
              </a:rPr>
              <a:t>Ver Amós 3:7.</a:t>
            </a:r>
            <a:endParaRPr lang="es-CO" b="1" dirty="0">
              <a:solidFill>
                <a:srgbClr val="FFFF00"/>
              </a:solidFill>
            </a:endParaRPr>
          </a:p>
        </p:txBody>
      </p:sp>
    </p:spTree>
    <p:extLst>
      <p:ext uri="{BB962C8B-B14F-4D97-AF65-F5344CB8AC3E}">
        <p14:creationId xmlns:p14="http://schemas.microsoft.com/office/powerpoint/2010/main" val="682012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wipe(down)">
                                      <p:cBhvr>
                                        <p:cTn id="1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3">
              <a:lumMod val="40000"/>
              <a:lumOff val="60000"/>
            </a:schemeClr>
          </a:solidFill>
          <a:scene3d>
            <a:camera prst="orthographicFront"/>
            <a:lightRig rig="threePt" dir="t"/>
          </a:scene3d>
          <a:sp3d>
            <a:bevelT prst="relaxedInset"/>
          </a:sp3d>
        </p:spPr>
        <p:txBody>
          <a:bodyPr>
            <a:normAutofit fontScale="92500" lnSpcReduction="10000"/>
          </a:bodyPr>
          <a:lstStyle/>
          <a:p>
            <a:pPr marL="0" indent="0">
              <a:buNone/>
            </a:pPr>
            <a:r>
              <a:rPr lang="es-CO" dirty="0"/>
              <a:t>El calentamiento que se evidencia en los registros de temperatura instrumental es coherente con una amplia gama de observaciones, de acuerdo con lo documentado por muchos equipos científicos independientes</a:t>
            </a:r>
            <a:r>
              <a:rPr lang="es-CO" dirty="0" smtClean="0"/>
              <a:t>.</a:t>
            </a:r>
          </a:p>
          <a:p>
            <a:pPr marL="400050" lvl="1" indent="0">
              <a:buNone/>
            </a:pPr>
            <a:r>
              <a:rPr lang="es-CO" dirty="0" smtClean="0"/>
              <a:t> </a:t>
            </a:r>
          </a:p>
          <a:p>
            <a:pPr marL="400050" lvl="1" indent="0">
              <a:buNone/>
            </a:pPr>
            <a:r>
              <a:rPr lang="es-CO" dirty="0" smtClean="0"/>
              <a:t>Algunos </a:t>
            </a:r>
            <a:r>
              <a:rPr lang="es-CO" dirty="0"/>
              <a:t>ejemplos son el aumento del nivel del mar debido a la fusión de la nieve y el hielo y la expansión del agua al calentarse por encima de 3,98 °C (</a:t>
            </a:r>
            <a:r>
              <a:rPr lang="es-CO" dirty="0">
                <a:latin typeface="Agency FB" pitchFamily="34" charset="0"/>
              </a:rPr>
              <a:t>dilatación térmica</a:t>
            </a:r>
            <a:r>
              <a:rPr lang="es-CO" dirty="0" smtClean="0">
                <a:latin typeface="Agency FB" pitchFamily="34" charset="0"/>
              </a:rPr>
              <a:t>),</a:t>
            </a:r>
            <a:r>
              <a:rPr lang="es-CO" dirty="0" smtClean="0"/>
              <a:t> </a:t>
            </a:r>
            <a:r>
              <a:rPr lang="es-CO" dirty="0"/>
              <a:t>el derretimiento generalizado de la nieve y el hielo con base en tierra</a:t>
            </a:r>
            <a:r>
              <a:rPr lang="es-CO" dirty="0" smtClean="0"/>
              <a:t>, </a:t>
            </a:r>
            <a:r>
              <a:rPr lang="es-CO" dirty="0"/>
              <a:t>el aumento del contenido oceánico de calor</a:t>
            </a:r>
            <a:r>
              <a:rPr lang="es-CO" dirty="0" smtClean="0"/>
              <a:t>, </a:t>
            </a:r>
            <a:r>
              <a:rPr lang="es-CO" dirty="0"/>
              <a:t>el aumento de la humedad</a:t>
            </a:r>
            <a:r>
              <a:rPr lang="es-CO" dirty="0" smtClean="0"/>
              <a:t>, </a:t>
            </a:r>
            <a:r>
              <a:rPr lang="es-CO" dirty="0"/>
              <a:t>y la precocidad de los eventos </a:t>
            </a:r>
            <a:r>
              <a:rPr lang="es-CO" dirty="0" smtClean="0"/>
              <a:t>primaverales</a:t>
            </a:r>
            <a:r>
              <a:rPr lang="es-CO" dirty="0"/>
              <a:t>,</a:t>
            </a:r>
            <a:r>
              <a:rPr lang="es-CO" dirty="0" smtClean="0"/>
              <a:t> </a:t>
            </a:r>
            <a:r>
              <a:rPr lang="es-CO" dirty="0"/>
              <a:t>por ejemplo, la floración de las plantas</a:t>
            </a:r>
            <a:r>
              <a:rPr lang="es-CO" dirty="0" smtClean="0"/>
              <a:t>. </a:t>
            </a:r>
            <a:r>
              <a:rPr lang="es-CO" dirty="0"/>
              <a:t>La probabilidad de que estos cambios pudieran haber ocurrido por azar es virtualmente cero</a:t>
            </a:r>
            <a:r>
              <a:rPr lang="es-CO" dirty="0" smtClean="0"/>
              <a:t>.</a:t>
            </a:r>
            <a:endParaRPr lang="es-CO" dirty="0"/>
          </a:p>
        </p:txBody>
      </p:sp>
    </p:spTree>
    <p:extLst>
      <p:ext uri="{BB962C8B-B14F-4D97-AF65-F5344CB8AC3E}">
        <p14:creationId xmlns:p14="http://schemas.microsoft.com/office/powerpoint/2010/main" val="6592409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Efectos observados y esperados en los sistemas sociales</a:t>
            </a:r>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w="139700" prst="cross"/>
          </a:sp3d>
        </p:spPr>
        <p:txBody>
          <a:bodyPr>
            <a:normAutofit fontScale="77500" lnSpcReduction="20000"/>
          </a:bodyPr>
          <a:lstStyle/>
          <a:p>
            <a:r>
              <a:rPr lang="es-CO" dirty="0" smtClean="0"/>
              <a:t>Los </a:t>
            </a:r>
            <a:r>
              <a:rPr lang="es-CO" dirty="0"/>
              <a:t>efectos del cambio climático en los sistemas humanos, en su mayoría debido al calentamiento o cambios en los patrones de precipitación o ambos, se han detectado en todo el mundo. La producción de trigo y maíz a nivel mundial se ha visto afectada por el cambio </a:t>
            </a:r>
            <a:r>
              <a:rPr lang="es-CO" dirty="0" smtClean="0"/>
              <a:t>climático.</a:t>
            </a:r>
          </a:p>
          <a:p>
            <a:pPr marL="0" indent="0">
              <a:buNone/>
            </a:pPr>
            <a:endParaRPr lang="es-CO" dirty="0" smtClean="0"/>
          </a:p>
          <a:p>
            <a:pPr marL="0" indent="0">
              <a:buNone/>
            </a:pPr>
            <a:r>
              <a:rPr lang="es-CO" dirty="0" smtClean="0"/>
              <a:t>Ha </a:t>
            </a:r>
            <a:r>
              <a:rPr lang="es-CO" dirty="0"/>
              <a:t>habido una mortalidad vinculada al cambio de frío a calor en algunas regiones como resultado del calentamiento. Los medios de subsistencia de los pueblos indígenas del Ártico han sido alterados por el cambio climático y hay evidencia emergente de sus impactos en los medios de subsistencia de los pueblos indígenas de otras regiones. </a:t>
            </a:r>
            <a:r>
              <a:rPr lang="es-CO" u="sng" dirty="0"/>
              <a:t>Se observan sus impactos en más regiones que antes</a:t>
            </a:r>
            <a:r>
              <a:rPr lang="es-CO" dirty="0"/>
              <a:t>, en todos los continentes y cruzando zonas oceánicas</a:t>
            </a:r>
            <a:r>
              <a:rPr lang="es-CO" dirty="0" smtClean="0"/>
              <a:t>.</a:t>
            </a:r>
            <a:endParaRPr lang="es-CO" dirty="0"/>
          </a:p>
          <a:p>
            <a:endParaRPr lang="es-CO" dirty="0"/>
          </a:p>
        </p:txBody>
      </p:sp>
    </p:spTree>
    <p:extLst>
      <p:ext uri="{BB962C8B-B14F-4D97-AF65-F5344CB8AC3E}">
        <p14:creationId xmlns:p14="http://schemas.microsoft.com/office/powerpoint/2010/main" val="164526069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a:t>Inundación costeras y de islas. </a:t>
            </a:r>
          </a:p>
        </p:txBody>
      </p:sp>
      <p:sp>
        <p:nvSpPr>
          <p:cNvPr id="3" name="2 Marcador de contenido"/>
          <p:cNvSpPr>
            <a:spLocks noGrp="1"/>
          </p:cNvSpPr>
          <p:nvPr>
            <p:ph idx="1"/>
          </p:nvPr>
        </p:nvSpPr>
        <p:spPr>
          <a:xfrm>
            <a:off x="457200" y="1600200"/>
            <a:ext cx="3178696" cy="4525963"/>
          </a:xfrm>
          <a:solidFill>
            <a:schemeClr val="accent3">
              <a:lumMod val="40000"/>
              <a:lumOff val="60000"/>
            </a:schemeClr>
          </a:solidFill>
          <a:scene3d>
            <a:camera prst="orthographicFront"/>
            <a:lightRig rig="threePt" dir="t"/>
          </a:scene3d>
          <a:sp3d>
            <a:bevelT/>
          </a:sp3d>
        </p:spPr>
        <p:txBody>
          <a:bodyPr>
            <a:normAutofit fontScale="70000" lnSpcReduction="20000"/>
          </a:bodyPr>
          <a:lstStyle/>
          <a:p>
            <a:pPr marL="0" indent="0" algn="ctr">
              <a:buNone/>
            </a:pPr>
            <a:r>
              <a:rPr lang="es-CO" dirty="0" smtClean="0"/>
              <a:t>En </a:t>
            </a:r>
            <a:r>
              <a:rPr lang="es-CO" dirty="0"/>
              <a:t>las islas pequeñas y grandes deltas, como consecuencia del aumento del nivel del mar se espera que inundaciones amenacen la infraestructura vital y asentamientos humanos</a:t>
            </a:r>
            <a:r>
              <a:rPr lang="es-CO" dirty="0" smtClean="0"/>
              <a:t>. </a:t>
            </a:r>
          </a:p>
          <a:p>
            <a:pPr marL="0" indent="0" algn="ctr">
              <a:buNone/>
            </a:pPr>
            <a:r>
              <a:rPr lang="es-CO" dirty="0" smtClean="0"/>
              <a:t>Esto </a:t>
            </a:r>
            <a:r>
              <a:rPr lang="es-CO" dirty="0"/>
              <a:t>podría llevar a problemas de falta de vivienda en países con zonas bajas como Bangladés, así como la pérdida de patria de los habitantes de Maldivas y Tuvalu.</a:t>
            </a:r>
          </a:p>
        </p:txBody>
      </p:sp>
      <p:pic>
        <p:nvPicPr>
          <p:cNvPr id="8194" name="Picture 2" descr="https://upload.wikimedia.org/wikipedia/commons/thumb/4/4e/Natural_disasters_caused_by_climate_change-es.png/220px-Natural_disasters_caused_by_climate_change-es.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1628800"/>
            <a:ext cx="5148064" cy="3096344"/>
          </a:xfrm>
          <a:prstGeom prst="rect">
            <a:avLst/>
          </a:prstGeom>
          <a:noFill/>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23928" y="5013176"/>
            <a:ext cx="4932040" cy="1015663"/>
          </a:xfrm>
          <a:prstGeom prst="rect">
            <a:avLst/>
          </a:prstGeom>
          <a:solidFill>
            <a:schemeClr val="accent3">
              <a:lumMod val="40000"/>
              <a:lumOff val="60000"/>
            </a:schemeClr>
          </a:solidFill>
          <a:scene3d>
            <a:camera prst="orthographicFront"/>
            <a:lightRig rig="threePt" dir="t"/>
          </a:scene3d>
          <a:sp3d>
            <a:bevelT prst="relaxedInset"/>
          </a:sp3d>
        </p:spPr>
        <p:txBody>
          <a:bodyPr wrap="square">
            <a:spAutoFit/>
          </a:bodyPr>
          <a:lstStyle/>
          <a:p>
            <a:pPr algn="ctr"/>
            <a:r>
              <a:rPr lang="es-CO" sz="2000" dirty="0"/>
              <a:t>Mapa mostrando dónde pueden ocurrir desastres naturales causados o agravados por el calentamiento global</a:t>
            </a:r>
          </a:p>
        </p:txBody>
      </p:sp>
    </p:spTree>
    <p:extLst>
      <p:ext uri="{BB962C8B-B14F-4D97-AF65-F5344CB8AC3E}">
        <p14:creationId xmlns:p14="http://schemas.microsoft.com/office/powerpoint/2010/main" val="2189419340"/>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711</TotalTime>
  <Words>2628</Words>
  <Application>Microsoft Office PowerPoint</Application>
  <PresentationFormat>Presentación en pantalla (4:3)</PresentationFormat>
  <Paragraphs>118</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CONSECUENCIAS DEL CALENTAMIENTO GLOBAL</vt:lpstr>
      <vt:lpstr>Presentación de PowerPoint</vt:lpstr>
      <vt:lpstr>Consecuencias del Calentamiento Global</vt:lpstr>
      <vt:lpstr>25 de diciembre de 2015 </vt:lpstr>
      <vt:lpstr>14 de diciembre de 2015 </vt:lpstr>
      <vt:lpstr>5 de diciembre de 2015 </vt:lpstr>
      <vt:lpstr>Presentación de PowerPoint</vt:lpstr>
      <vt:lpstr>Presentación de PowerPoint</vt:lpstr>
      <vt:lpstr>25 de noviembre de 2015 </vt:lpstr>
      <vt:lpstr>Consecuencias: sequías y fuegos arrasadores Las temperaturas más cálidas también podrían aumentar la probabilidad de sequías. El aumento en la evaporación durante el verano y el otoño podrían exacerbar las condiciones de sequía y aumentar el riesgo de fuegos arrasadores.</vt:lpstr>
      <vt:lpstr>Señales actuales de advertencia</vt:lpstr>
      <vt:lpstr>Más sobre los efectos del calentamiento global</vt:lpstr>
      <vt:lpstr>3 de noviembre de 2014 </vt:lpstr>
      <vt:lpstr>Impactante migración de animales viven en el polo: 2 de octubre de 2014 </vt:lpstr>
      <vt:lpstr>Presentación de PowerPoint</vt:lpstr>
      <vt:lpstr>Presentación de PowerPoint</vt:lpstr>
      <vt:lpstr>Presentación de PowerPoint</vt:lpstr>
      <vt:lpstr>Presentación de PowerPoint</vt:lpstr>
      <vt:lpstr>Presentación de PowerPoint</vt:lpstr>
      <vt:lpstr>Presentación de PowerPoint</vt:lpstr>
      <vt:lpstr>Repasemos la imagen de lo que era el Polo Norte en 1882, cubría todo lo que está en amarillo, en solo 30 años.</vt:lpstr>
      <vt:lpstr>¿CUÁL ES LA FUNCIÓN DE UN CENTINELA?</vt:lpstr>
      <vt:lpstr>Presentación de PowerPoint</vt:lpstr>
      <vt:lpstr>Presentación de PowerPoint</vt:lpstr>
      <vt:lpstr>Efectos observados y esperados en los sistemas sociales</vt:lpstr>
      <vt:lpstr>Inundación costeras y de islas.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CONSECUENCIAS DEL CALENTAMIENTO GLOBAL</dc:title>
  <dc:creator>HUMBERTO</dc:creator>
  <cp:lastModifiedBy>HUMBERTO</cp:lastModifiedBy>
  <cp:revision>113</cp:revision>
  <dcterms:created xsi:type="dcterms:W3CDTF">2016-01-22T14:09:35Z</dcterms:created>
  <dcterms:modified xsi:type="dcterms:W3CDTF">2016-04-15T13:19:15Z</dcterms:modified>
</cp:coreProperties>
</file>